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4" r:id="rId1"/>
  </p:sldMasterIdLst>
  <p:notesMasterIdLst>
    <p:notesMasterId r:id="rId62"/>
  </p:notesMasterIdLst>
  <p:sldIdLst>
    <p:sldId id="256" r:id="rId2"/>
    <p:sldId id="327" r:id="rId3"/>
    <p:sldId id="328" r:id="rId4"/>
    <p:sldId id="259" r:id="rId5"/>
    <p:sldId id="257" r:id="rId6"/>
    <p:sldId id="258" r:id="rId7"/>
    <p:sldId id="260" r:id="rId8"/>
    <p:sldId id="325" r:id="rId9"/>
    <p:sldId id="324" r:id="rId10"/>
    <p:sldId id="310" r:id="rId11"/>
    <p:sldId id="283" r:id="rId12"/>
    <p:sldId id="322" r:id="rId13"/>
    <p:sldId id="265" r:id="rId14"/>
    <p:sldId id="311" r:id="rId15"/>
    <p:sldId id="312" r:id="rId16"/>
    <p:sldId id="267" r:id="rId17"/>
    <p:sldId id="287" r:id="rId18"/>
    <p:sldId id="313" r:id="rId19"/>
    <p:sldId id="286" r:id="rId20"/>
    <p:sldId id="315" r:id="rId21"/>
    <p:sldId id="270" r:id="rId22"/>
    <p:sldId id="288" r:id="rId23"/>
    <p:sldId id="271" r:id="rId24"/>
    <p:sldId id="272" r:id="rId25"/>
    <p:sldId id="273" r:id="rId26"/>
    <p:sldId id="274" r:id="rId27"/>
    <p:sldId id="275" r:id="rId28"/>
    <p:sldId id="276" r:id="rId29"/>
    <p:sldId id="277" r:id="rId30"/>
    <p:sldId id="323" r:id="rId31"/>
    <p:sldId id="278" r:id="rId32"/>
    <p:sldId id="268" r:id="rId33"/>
    <p:sldId id="289" r:id="rId34"/>
    <p:sldId id="290" r:id="rId35"/>
    <p:sldId id="279" r:id="rId36"/>
    <p:sldId id="280" r:id="rId37"/>
    <p:sldId id="304" r:id="rId38"/>
    <p:sldId id="303" r:id="rId39"/>
    <p:sldId id="291" r:id="rId40"/>
    <p:sldId id="281" r:id="rId41"/>
    <p:sldId id="292" r:id="rId42"/>
    <p:sldId id="293" r:id="rId43"/>
    <p:sldId id="294" r:id="rId44"/>
    <p:sldId id="305" r:id="rId45"/>
    <p:sldId id="295" r:id="rId46"/>
    <p:sldId id="316" r:id="rId47"/>
    <p:sldId id="296" r:id="rId48"/>
    <p:sldId id="297" r:id="rId49"/>
    <p:sldId id="298" r:id="rId50"/>
    <p:sldId id="299" r:id="rId51"/>
    <p:sldId id="326" r:id="rId52"/>
    <p:sldId id="300" r:id="rId53"/>
    <p:sldId id="317" r:id="rId54"/>
    <p:sldId id="329" r:id="rId55"/>
    <p:sldId id="330" r:id="rId56"/>
    <p:sldId id="306" r:id="rId57"/>
    <p:sldId id="307" r:id="rId58"/>
    <p:sldId id="308" r:id="rId59"/>
    <p:sldId id="309" r:id="rId60"/>
    <p:sldId id="269" r:id="rId6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34" charset="0"/>
        <a:ea typeface="+mn-ea"/>
        <a:cs typeface="+mn-cs"/>
      </a:defRPr>
    </a:lvl1pPr>
    <a:lvl2pPr marL="457200" algn="l" rtl="0" fontAlgn="base">
      <a:spcBef>
        <a:spcPct val="0"/>
      </a:spcBef>
      <a:spcAft>
        <a:spcPct val="0"/>
      </a:spcAft>
      <a:defRPr sz="2400" kern="1200">
        <a:solidFill>
          <a:schemeClr val="tx1"/>
        </a:solidFill>
        <a:latin typeface="Arial" pitchFamily="34" charset="0"/>
        <a:ea typeface="+mn-ea"/>
        <a:cs typeface="+mn-cs"/>
      </a:defRPr>
    </a:lvl2pPr>
    <a:lvl3pPr marL="914400" algn="l" rtl="0" fontAlgn="base">
      <a:spcBef>
        <a:spcPct val="0"/>
      </a:spcBef>
      <a:spcAft>
        <a:spcPct val="0"/>
      </a:spcAft>
      <a:defRPr sz="2400" kern="1200">
        <a:solidFill>
          <a:schemeClr val="tx1"/>
        </a:solidFill>
        <a:latin typeface="Arial" pitchFamily="34" charset="0"/>
        <a:ea typeface="+mn-ea"/>
        <a:cs typeface="+mn-cs"/>
      </a:defRPr>
    </a:lvl3pPr>
    <a:lvl4pPr marL="1371600" algn="l" rtl="0" fontAlgn="base">
      <a:spcBef>
        <a:spcPct val="0"/>
      </a:spcBef>
      <a:spcAft>
        <a:spcPct val="0"/>
      </a:spcAft>
      <a:defRPr sz="2400" kern="1200">
        <a:solidFill>
          <a:schemeClr val="tx1"/>
        </a:solidFill>
        <a:latin typeface="Arial" pitchFamily="34" charset="0"/>
        <a:ea typeface="+mn-ea"/>
        <a:cs typeface="+mn-cs"/>
      </a:defRPr>
    </a:lvl4pPr>
    <a:lvl5pPr marL="1828800" algn="l" rtl="0" fontAlgn="base">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il Singularities" userId="c0a3578b55fb1e36" providerId="LiveId" clId="{B531E842-4B9D-A94A-A881-FC5AB539914A}"/>
    <pc:docChg chg="custSel modSld addMainMaster delMainMaster">
      <pc:chgData name="Mail Singularities" userId="c0a3578b55fb1e36" providerId="LiveId" clId="{B531E842-4B9D-A94A-A881-FC5AB539914A}" dt="2018-10-04T12:26:47.383" v="13" actId="1076"/>
      <pc:docMkLst>
        <pc:docMk/>
      </pc:docMkLst>
      <pc:sldChg chg="modSp">
        <pc:chgData name="Mail Singularities" userId="c0a3578b55fb1e36" providerId="LiveId" clId="{B531E842-4B9D-A94A-A881-FC5AB539914A}" dt="2018-10-04T12:25:06.350" v="4" actId="1076"/>
        <pc:sldMkLst>
          <pc:docMk/>
          <pc:sldMk cId="0" sldId="271"/>
        </pc:sldMkLst>
        <pc:spChg chg="mod">
          <ac:chgData name="Mail Singularities" userId="c0a3578b55fb1e36" providerId="LiveId" clId="{B531E842-4B9D-A94A-A881-FC5AB539914A}" dt="2018-10-04T12:25:06.350" v="4" actId="1076"/>
          <ac:spMkLst>
            <pc:docMk/>
            <pc:sldMk cId="0" sldId="271"/>
            <ac:spMk id="2" creationId="{00000000-0000-0000-0000-000000000000}"/>
          </ac:spMkLst>
        </pc:spChg>
        <pc:spChg chg="mod">
          <ac:chgData name="Mail Singularities" userId="c0a3578b55fb1e36" providerId="LiveId" clId="{B531E842-4B9D-A94A-A881-FC5AB539914A}" dt="2018-10-04T12:25:02.971" v="3" actId="1076"/>
          <ac:spMkLst>
            <pc:docMk/>
            <pc:sldMk cId="0" sldId="271"/>
            <ac:spMk id="25603" creationId="{00000000-0000-0000-0000-000000000000}"/>
          </ac:spMkLst>
        </pc:spChg>
      </pc:sldChg>
      <pc:sldChg chg="modSp">
        <pc:chgData name="Mail Singularities" userId="c0a3578b55fb1e36" providerId="LiveId" clId="{B531E842-4B9D-A94A-A881-FC5AB539914A}" dt="2018-10-04T12:25:33.181" v="5" actId="1076"/>
        <pc:sldMkLst>
          <pc:docMk/>
          <pc:sldMk cId="0" sldId="277"/>
        </pc:sldMkLst>
        <pc:spChg chg="mod">
          <ac:chgData name="Mail Singularities" userId="c0a3578b55fb1e36" providerId="LiveId" clId="{B531E842-4B9D-A94A-A881-FC5AB539914A}" dt="2018-10-04T12:25:33.181" v="5" actId="1076"/>
          <ac:spMkLst>
            <pc:docMk/>
            <pc:sldMk cId="0" sldId="277"/>
            <ac:spMk id="31746" creationId="{00000000-0000-0000-0000-000000000000}"/>
          </ac:spMkLst>
        </pc:spChg>
      </pc:sldChg>
      <pc:sldChg chg="modSp">
        <pc:chgData name="Mail Singularities" userId="c0a3578b55fb1e36" providerId="LiveId" clId="{B531E842-4B9D-A94A-A881-FC5AB539914A}" dt="2018-10-04T12:24:44.481" v="2" actId="1076"/>
        <pc:sldMkLst>
          <pc:docMk/>
          <pc:sldMk cId="0" sldId="288"/>
        </pc:sldMkLst>
        <pc:spChg chg="mod">
          <ac:chgData name="Mail Singularities" userId="c0a3578b55fb1e36" providerId="LiveId" clId="{B531E842-4B9D-A94A-A881-FC5AB539914A}" dt="2018-10-04T12:24:44.481" v="2" actId="1076"/>
          <ac:spMkLst>
            <pc:docMk/>
            <pc:sldMk cId="0" sldId="288"/>
            <ac:spMk id="24579" creationId="{00000000-0000-0000-0000-000000000000}"/>
          </ac:spMkLst>
        </pc:spChg>
      </pc:sldChg>
      <pc:sldChg chg="modSp">
        <pc:chgData name="Mail Singularities" userId="c0a3578b55fb1e36" providerId="LiveId" clId="{B531E842-4B9D-A94A-A881-FC5AB539914A}" dt="2018-10-04T12:26:47.383" v="13" actId="1076"/>
        <pc:sldMkLst>
          <pc:docMk/>
          <pc:sldMk cId="0" sldId="308"/>
        </pc:sldMkLst>
        <pc:spChg chg="mod">
          <ac:chgData name="Mail Singularities" userId="c0a3578b55fb1e36" providerId="LiveId" clId="{B531E842-4B9D-A94A-A881-FC5AB539914A}" dt="2018-10-04T12:26:47.383" v="13" actId="1076"/>
          <ac:spMkLst>
            <pc:docMk/>
            <pc:sldMk cId="0" sldId="308"/>
            <ac:spMk id="59395" creationId="{00000000-0000-0000-0000-000000000000}"/>
          </ac:spMkLst>
        </pc:spChg>
      </pc:sldChg>
      <pc:sldChg chg="modSp">
        <pc:chgData name="Mail Singularities" userId="c0a3578b55fb1e36" providerId="LiveId" clId="{B531E842-4B9D-A94A-A881-FC5AB539914A}" dt="2018-10-04T12:26:24.087" v="10" actId="1076"/>
        <pc:sldMkLst>
          <pc:docMk/>
          <pc:sldMk cId="0" sldId="309"/>
        </pc:sldMkLst>
        <pc:spChg chg="mod">
          <ac:chgData name="Mail Singularities" userId="c0a3578b55fb1e36" providerId="LiveId" clId="{B531E842-4B9D-A94A-A881-FC5AB539914A}" dt="2018-10-04T12:26:01.723" v="7" actId="1076"/>
          <ac:spMkLst>
            <pc:docMk/>
            <pc:sldMk cId="0" sldId="309"/>
            <ac:spMk id="60418" creationId="{00000000-0000-0000-0000-000000000000}"/>
          </ac:spMkLst>
        </pc:spChg>
        <pc:spChg chg="mod">
          <ac:chgData name="Mail Singularities" userId="c0a3578b55fb1e36" providerId="LiveId" clId="{B531E842-4B9D-A94A-A881-FC5AB539914A}" dt="2018-10-04T12:26:24.087" v="10" actId="1076"/>
          <ac:spMkLst>
            <pc:docMk/>
            <pc:sldMk cId="0" sldId="309"/>
            <ac:spMk id="6041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onstantia" pitchFamily="18" charset="0"/>
              </a:defRPr>
            </a:lvl1pPr>
          </a:lstStyle>
          <a:p>
            <a:pPr>
              <a:defRPr/>
            </a:pPr>
            <a:endParaRPr lang="en-US"/>
          </a:p>
        </p:txBody>
      </p:sp>
      <p:sp>
        <p:nvSpPr>
          <p:cNvPr id="634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onstantia" pitchFamily="18" charset="0"/>
              </a:defRPr>
            </a:lvl1pPr>
          </a:lstStyle>
          <a:p>
            <a:pPr>
              <a:defRPr/>
            </a:pPr>
            <a:fld id="{6226535C-F784-4E10-9387-240B11729C85}" type="datetimeFigureOut">
              <a:rPr lang="en-US"/>
              <a:pPr>
                <a:defRPr/>
              </a:pPr>
              <a:t>06-Apr-19</a:t>
            </a:fld>
            <a:endParaRPr lang="en-US"/>
          </a:p>
        </p:txBody>
      </p:sp>
      <p:sp>
        <p:nvSpPr>
          <p:cNvPr id="665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34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34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onstantia" pitchFamily="18" charset="0"/>
              </a:defRPr>
            </a:lvl1pPr>
          </a:lstStyle>
          <a:p>
            <a:pPr>
              <a:defRPr/>
            </a:pPr>
            <a:endParaRPr lang="en-US"/>
          </a:p>
        </p:txBody>
      </p:sp>
      <p:sp>
        <p:nvSpPr>
          <p:cNvPr id="634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onstantia" pitchFamily="18" charset="0"/>
              </a:defRPr>
            </a:lvl1pPr>
          </a:lstStyle>
          <a:p>
            <a:pPr>
              <a:defRPr/>
            </a:pPr>
            <a:fld id="{9916A9DF-EFD0-4CA9-AEE5-5AD400BC1F4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p:spPr>
        <p:txBody>
          <a:bodyPr/>
          <a:lstStyle/>
          <a:p>
            <a:pPr eaLnBrk="1" hangingPunct="1"/>
            <a:r>
              <a:rPr lang="en-US" dirty="0" smtClean="0"/>
              <a:t>Et al. meaning and others (Latin phrase)</a:t>
            </a:r>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not simply giving generic</a:t>
            </a:r>
            <a:r>
              <a:rPr lang="en-US" baseline="0" dirty="0" smtClean="0"/>
              <a:t> credit to the source. It is for the reader.</a:t>
            </a:r>
            <a:endParaRPr lang="en-US" dirty="0"/>
          </a:p>
        </p:txBody>
      </p:sp>
      <p:sp>
        <p:nvSpPr>
          <p:cNvPr id="4" name="Slide Number Placeholder 3"/>
          <p:cNvSpPr>
            <a:spLocks noGrp="1"/>
          </p:cNvSpPr>
          <p:nvPr>
            <p:ph type="sldNum" sz="quarter" idx="10"/>
          </p:nvPr>
        </p:nvSpPr>
        <p:spPr/>
        <p:txBody>
          <a:bodyPr/>
          <a:lstStyle/>
          <a:p>
            <a:pPr>
              <a:defRPr/>
            </a:pPr>
            <a:fld id="{9916A9DF-EFD0-4CA9-AEE5-5AD400BC1F46}"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Represents a consensus among teachers, scholars, and librarians in the field of language and literature </a:t>
            </a:r>
          </a:p>
          <a:p>
            <a:endParaRPr lang="en-US" dirty="0"/>
          </a:p>
        </p:txBody>
      </p:sp>
      <p:sp>
        <p:nvSpPr>
          <p:cNvPr id="4" name="Slide Number Placeholder 3"/>
          <p:cNvSpPr>
            <a:spLocks noGrp="1"/>
          </p:cNvSpPr>
          <p:nvPr>
            <p:ph type="sldNum" sz="quarter" idx="10"/>
          </p:nvPr>
        </p:nvSpPr>
        <p:spPr/>
        <p:txBody>
          <a:bodyPr/>
          <a:lstStyle/>
          <a:p>
            <a:pPr>
              <a:defRPr/>
            </a:pPr>
            <a:fld id="{9916A9DF-EFD0-4CA9-AEE5-5AD400BC1F46}"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GB"/>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06-Apr-19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245895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06-Apr-19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2477732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06-Apr-19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20303580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GB"/>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06-Apr-19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4219265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06-Apr-19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21755296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06-Apr-19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3333099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06-Apr-19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37429649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06-Apr-19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373109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GB"/>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06-Apr-19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1025082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06-Apr-19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4166941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06-Apr-19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950036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06-Apr-19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1254895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06-Apr-19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1058318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06-Apr-19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3810255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GB"/>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06-Apr-19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2342364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06-Apr-19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2575676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06-Apr-19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3107293972"/>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 id="2147483826" r:id="rId12"/>
    <p:sldLayoutId id="2147483827" r:id="rId13"/>
    <p:sldLayoutId id="2147483828" r:id="rId14"/>
    <p:sldLayoutId id="2147483829" r:id="rId15"/>
    <p:sldLayoutId id="214748383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57158" y="2357430"/>
            <a:ext cx="8448676" cy="1714512"/>
          </a:xfrm>
        </p:spPr>
        <p:txBody>
          <a:bodyPr>
            <a:noAutofit/>
          </a:bodyPr>
          <a:lstStyle/>
          <a:p>
            <a:pPr algn="ctr" eaLnBrk="1" fontAlgn="auto" hangingPunct="1">
              <a:spcAft>
                <a:spcPts val="0"/>
              </a:spcAft>
              <a:defRPr/>
            </a:pPr>
            <a:r>
              <a:rPr lang="en-IN" sz="6600" b="1" dirty="0">
                <a:solidFill>
                  <a:srgbClr val="C00000"/>
                </a:solidFill>
              </a:rPr>
              <a:t>DOCUMENTATION </a:t>
            </a:r>
            <a:br>
              <a:rPr lang="en-IN" sz="6600" b="1" dirty="0">
                <a:solidFill>
                  <a:srgbClr val="C00000"/>
                </a:solidFill>
              </a:rPr>
            </a:br>
            <a:endParaRPr lang="en-IN" sz="6600" b="1"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4"/>
          <p:cNvSpPr>
            <a:spLocks noGrp="1"/>
          </p:cNvSpPr>
          <p:nvPr>
            <p:ph sz="half" idx="4294967295"/>
          </p:nvPr>
        </p:nvSpPr>
        <p:spPr>
          <a:xfrm>
            <a:off x="0" y="1071563"/>
            <a:ext cx="4038600" cy="5429250"/>
          </a:xfrm>
        </p:spPr>
        <p:txBody>
          <a:bodyPr/>
          <a:lstStyle/>
          <a:p>
            <a:r>
              <a:rPr lang="en-IN" sz="3600">
                <a:latin typeface="Times New Roman" pitchFamily="18" charset="0"/>
                <a:cs typeface="Times New Roman" pitchFamily="18" charset="0"/>
              </a:rPr>
              <a:t>Title as it appears on the title page</a:t>
            </a:r>
          </a:p>
          <a:p>
            <a:pPr>
              <a:buFont typeface="Wingdings 2" pitchFamily="18" charset="2"/>
              <a:buNone/>
            </a:pPr>
            <a:endParaRPr lang="en-IN" sz="3600">
              <a:latin typeface="Times New Roman" pitchFamily="18" charset="0"/>
              <a:cs typeface="Times New Roman" pitchFamily="18" charset="0"/>
            </a:endParaRPr>
          </a:p>
          <a:p>
            <a:r>
              <a:rPr lang="en-IN" sz="3600">
                <a:latin typeface="Times New Roman" pitchFamily="18" charset="0"/>
                <a:cs typeface="Times New Roman" pitchFamily="18" charset="0"/>
              </a:rPr>
              <a:t>Capitalize the first word, last word &amp; all the main words </a:t>
            </a:r>
          </a:p>
          <a:p>
            <a:pPr>
              <a:buFont typeface="Wingdings 2" pitchFamily="18" charset="2"/>
              <a:buNone/>
            </a:pPr>
            <a:endParaRPr lang="en-US"/>
          </a:p>
        </p:txBody>
      </p:sp>
      <p:sp>
        <p:nvSpPr>
          <p:cNvPr id="12291" name="Content Placeholder 5"/>
          <p:cNvSpPr>
            <a:spLocks noGrp="1"/>
          </p:cNvSpPr>
          <p:nvPr>
            <p:ph sz="half" idx="4294967295"/>
          </p:nvPr>
        </p:nvSpPr>
        <p:spPr>
          <a:xfrm>
            <a:off x="5105400" y="928688"/>
            <a:ext cx="4038600" cy="5429250"/>
          </a:xfrm>
        </p:spPr>
        <p:txBody>
          <a:bodyPr/>
          <a:lstStyle/>
          <a:p>
            <a:pPr>
              <a:buFont typeface="Wingdings 2" pitchFamily="18" charset="2"/>
              <a:buNone/>
            </a:pPr>
            <a:r>
              <a:rPr lang="en-IN" sz="3200" b="1" dirty="0">
                <a:solidFill>
                  <a:srgbClr val="FF0000"/>
                </a:solidFill>
                <a:latin typeface="Times New Roman" pitchFamily="18" charset="0"/>
                <a:cs typeface="Times New Roman" pitchFamily="18" charset="0"/>
              </a:rPr>
              <a:t>    </a:t>
            </a:r>
            <a:r>
              <a:rPr lang="en-IN" sz="3600" b="1" dirty="0">
                <a:solidFill>
                  <a:srgbClr val="FF0000"/>
                </a:solidFill>
                <a:latin typeface="Times New Roman" pitchFamily="18" charset="0"/>
                <a:cs typeface="Times New Roman" pitchFamily="18" charset="0"/>
              </a:rPr>
              <a:t>Italicize</a:t>
            </a:r>
          </a:p>
          <a:p>
            <a:pPr>
              <a:buFont typeface="Wingdings" pitchFamily="2" charset="2"/>
              <a:buChar char="Ø"/>
            </a:pPr>
            <a:r>
              <a:rPr lang="en-IN" sz="3200" dirty="0">
                <a:latin typeface="Times New Roman" pitchFamily="18" charset="0"/>
                <a:cs typeface="Times New Roman" pitchFamily="18" charset="0"/>
              </a:rPr>
              <a:t>       </a:t>
            </a:r>
            <a:r>
              <a:rPr lang="en-IN" sz="3600" dirty="0">
                <a:latin typeface="Times New Roman" pitchFamily="18" charset="0"/>
                <a:cs typeface="Times New Roman" pitchFamily="18" charset="0"/>
              </a:rPr>
              <a:t> Books </a:t>
            </a:r>
          </a:p>
          <a:p>
            <a:pPr>
              <a:buFont typeface="Wingdings" pitchFamily="2" charset="2"/>
              <a:buChar char="Ø"/>
            </a:pPr>
            <a:r>
              <a:rPr lang="en-IN" sz="3600" dirty="0">
                <a:latin typeface="Times New Roman" pitchFamily="18" charset="0"/>
                <a:cs typeface="Times New Roman" pitchFamily="18" charset="0"/>
              </a:rPr>
              <a:t>        Plays</a:t>
            </a:r>
          </a:p>
          <a:p>
            <a:pPr>
              <a:buFont typeface="Wingdings" pitchFamily="2" charset="2"/>
              <a:buChar char="Ø"/>
            </a:pPr>
            <a:r>
              <a:rPr lang="en-IN" sz="3600" dirty="0">
                <a:latin typeface="Times New Roman" pitchFamily="18" charset="0"/>
                <a:cs typeface="Times New Roman" pitchFamily="18" charset="0"/>
              </a:rPr>
              <a:t>        Periodicals </a:t>
            </a:r>
          </a:p>
          <a:p>
            <a:pPr>
              <a:buFont typeface="Wingdings" pitchFamily="2" charset="2"/>
              <a:buChar char="Ø"/>
            </a:pPr>
            <a:r>
              <a:rPr lang="en-IN" sz="3600" dirty="0">
                <a:latin typeface="Times New Roman" pitchFamily="18" charset="0"/>
                <a:cs typeface="Times New Roman" pitchFamily="18" charset="0"/>
              </a:rPr>
              <a:t>        Web sites </a:t>
            </a:r>
          </a:p>
          <a:p>
            <a:pPr>
              <a:buFont typeface="Wingdings" pitchFamily="2" charset="2"/>
              <a:buChar char="Ø"/>
            </a:pPr>
            <a:r>
              <a:rPr lang="en-IN" sz="3600" dirty="0">
                <a:latin typeface="Times New Roman" pitchFamily="18" charset="0"/>
                <a:cs typeface="Times New Roman" pitchFamily="18" charset="0"/>
              </a:rPr>
              <a:t>         Films</a:t>
            </a:r>
          </a:p>
          <a:p>
            <a:pPr>
              <a:buFont typeface="Wingdings" pitchFamily="2" charset="2"/>
              <a:buChar char="Ø"/>
            </a:pPr>
            <a:r>
              <a:rPr lang="en-IN" sz="3600" dirty="0">
                <a:latin typeface="Times New Roman" pitchFamily="18" charset="0"/>
                <a:cs typeface="Times New Roman" pitchFamily="18" charset="0"/>
              </a:rPr>
              <a:t>         </a:t>
            </a:r>
            <a:r>
              <a:rPr lang="en-IN" sz="3600" dirty="0" smtClean="0">
                <a:latin typeface="Times New Roman" pitchFamily="18" charset="0"/>
                <a:cs typeface="Times New Roman" pitchFamily="18" charset="0"/>
              </a:rPr>
              <a:t>CDs</a:t>
            </a:r>
          </a:p>
          <a:p>
            <a:pPr>
              <a:buNone/>
            </a:pPr>
            <a:r>
              <a:rPr lang="en-IN" sz="3600" dirty="0" smtClean="0">
                <a:latin typeface="Times New Roman" pitchFamily="18" charset="0"/>
                <a:cs typeface="Times New Roman" pitchFamily="18" charset="0"/>
              </a:rPr>
              <a:t>  </a:t>
            </a:r>
            <a:endParaRPr lang="en-IN" sz="3600" dirty="0">
              <a:latin typeface="Times New Roman" pitchFamily="18" charset="0"/>
              <a:cs typeface="Times New Roman" pitchFamily="18" charset="0"/>
            </a:endParaRPr>
          </a:p>
          <a:p>
            <a:pPr>
              <a:buFont typeface="Wingdings 2" pitchFamily="18" charset="2"/>
              <a:buNone/>
            </a:pPr>
            <a:endParaRPr lang="en-IN" sz="2400" dirty="0">
              <a:latin typeface="Times New Roman" pitchFamily="18" charset="0"/>
              <a:cs typeface="Times New Roman" pitchFamily="18" charset="0"/>
            </a:endParaRPr>
          </a:p>
          <a:p>
            <a:pPr>
              <a:buFont typeface="Wingdings 2" pitchFamily="18" charset="2"/>
              <a:buNone/>
            </a:pPr>
            <a:endParaRPr lang="en-US" sz="2400" b="1"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4294967295"/>
          </p:nvPr>
        </p:nvSpPr>
        <p:spPr>
          <a:xfrm>
            <a:off x="914400" y="857250"/>
            <a:ext cx="8229600" cy="5389563"/>
          </a:xfrm>
        </p:spPr>
        <p:txBody>
          <a:bodyPr>
            <a:normAutofit lnSpcReduction="10000"/>
          </a:bodyPr>
          <a:lstStyle/>
          <a:p>
            <a:pPr eaLnBrk="1" hangingPunct="1">
              <a:lnSpc>
                <a:spcPct val="80000"/>
              </a:lnSpc>
            </a:pPr>
            <a:r>
              <a:rPr lang="en-IN" sz="3600">
                <a:latin typeface="Times New Roman" pitchFamily="18" charset="0"/>
                <a:cs typeface="Times New Roman" pitchFamily="18" charset="0"/>
              </a:rPr>
              <a:t>With in  quotations</a:t>
            </a:r>
          </a:p>
          <a:p>
            <a:pPr eaLnBrk="1" hangingPunct="1">
              <a:lnSpc>
                <a:spcPct val="80000"/>
              </a:lnSpc>
              <a:buFont typeface="Wingdings 2" pitchFamily="18" charset="2"/>
              <a:buNone/>
            </a:pPr>
            <a:endParaRPr lang="en-IN" sz="3600">
              <a:latin typeface="Times New Roman" pitchFamily="18" charset="0"/>
              <a:cs typeface="Times New Roman" pitchFamily="18" charset="0"/>
            </a:endParaRPr>
          </a:p>
          <a:p>
            <a:pPr lvl="1" eaLnBrk="1" hangingPunct="1">
              <a:lnSpc>
                <a:spcPct val="80000"/>
              </a:lnSpc>
              <a:buFont typeface="Wingdings" pitchFamily="2" charset="2"/>
              <a:buChar char="Ø"/>
            </a:pPr>
            <a:r>
              <a:rPr lang="en-IN" sz="2800">
                <a:latin typeface="Times New Roman" pitchFamily="18" charset="0"/>
                <a:cs typeface="Times New Roman" pitchFamily="18" charset="0"/>
              </a:rPr>
              <a:t>  </a:t>
            </a:r>
            <a:r>
              <a:rPr lang="en-IN" sz="3200">
                <a:latin typeface="Times New Roman" pitchFamily="18" charset="0"/>
                <a:cs typeface="Times New Roman" pitchFamily="18" charset="0"/>
              </a:rPr>
              <a:t> Articles</a:t>
            </a:r>
          </a:p>
          <a:p>
            <a:pPr lvl="1" eaLnBrk="1" hangingPunct="1">
              <a:lnSpc>
                <a:spcPct val="80000"/>
              </a:lnSpc>
              <a:buFont typeface="Wingdings" pitchFamily="2" charset="2"/>
              <a:buChar char="Ø"/>
            </a:pPr>
            <a:r>
              <a:rPr lang="en-IN" sz="3200">
                <a:latin typeface="Times New Roman" pitchFamily="18" charset="0"/>
                <a:cs typeface="Times New Roman" pitchFamily="18" charset="0"/>
              </a:rPr>
              <a:t>   Essays</a:t>
            </a:r>
          </a:p>
          <a:p>
            <a:pPr lvl="1" eaLnBrk="1" hangingPunct="1">
              <a:lnSpc>
                <a:spcPct val="80000"/>
              </a:lnSpc>
              <a:buFont typeface="Wingdings" pitchFamily="2" charset="2"/>
              <a:buChar char="Ø"/>
            </a:pPr>
            <a:r>
              <a:rPr lang="en-IN" sz="3200">
                <a:latin typeface="Times New Roman" pitchFamily="18" charset="0"/>
                <a:cs typeface="Times New Roman" pitchFamily="18" charset="0"/>
              </a:rPr>
              <a:t>   Stories</a:t>
            </a:r>
          </a:p>
          <a:p>
            <a:pPr lvl="1" eaLnBrk="1" hangingPunct="1">
              <a:lnSpc>
                <a:spcPct val="80000"/>
              </a:lnSpc>
              <a:buFont typeface="Wingdings" pitchFamily="2" charset="2"/>
              <a:buChar char="Ø"/>
            </a:pPr>
            <a:r>
              <a:rPr lang="en-IN" sz="3200">
                <a:latin typeface="Times New Roman" pitchFamily="18" charset="0"/>
                <a:cs typeface="Times New Roman" pitchFamily="18" charset="0"/>
              </a:rPr>
              <a:t>   Poems</a:t>
            </a:r>
          </a:p>
          <a:p>
            <a:pPr lvl="1" eaLnBrk="1" hangingPunct="1">
              <a:lnSpc>
                <a:spcPct val="80000"/>
              </a:lnSpc>
              <a:buFont typeface="Wingdings" pitchFamily="2" charset="2"/>
              <a:buChar char="Ø"/>
            </a:pPr>
            <a:r>
              <a:rPr lang="en-IN" sz="3200">
                <a:latin typeface="Times New Roman" pitchFamily="18" charset="0"/>
                <a:cs typeface="Times New Roman" pitchFamily="18" charset="0"/>
              </a:rPr>
              <a:t>  Chapters </a:t>
            </a:r>
          </a:p>
          <a:p>
            <a:pPr lvl="1" eaLnBrk="1" hangingPunct="1">
              <a:lnSpc>
                <a:spcPct val="80000"/>
              </a:lnSpc>
              <a:buFont typeface="Wingdings" pitchFamily="2" charset="2"/>
              <a:buChar char="Ø"/>
            </a:pPr>
            <a:r>
              <a:rPr lang="en-IN" sz="3200">
                <a:latin typeface="Times New Roman" pitchFamily="18" charset="0"/>
                <a:cs typeface="Times New Roman" pitchFamily="18" charset="0"/>
              </a:rPr>
              <a:t>  Individual Episodes </a:t>
            </a:r>
          </a:p>
          <a:p>
            <a:pPr lvl="1" eaLnBrk="1" hangingPunct="1">
              <a:lnSpc>
                <a:spcPct val="80000"/>
              </a:lnSpc>
              <a:buFont typeface="Wingdings" pitchFamily="2" charset="2"/>
              <a:buChar char="Ø"/>
            </a:pPr>
            <a:r>
              <a:rPr lang="en-IN" sz="3200">
                <a:latin typeface="Times New Roman" pitchFamily="18" charset="0"/>
                <a:cs typeface="Times New Roman" pitchFamily="18" charset="0"/>
              </a:rPr>
              <a:t>  Unpublished Works, </a:t>
            </a:r>
          </a:p>
          <a:p>
            <a:pPr lvl="1" eaLnBrk="1" hangingPunct="1">
              <a:lnSpc>
                <a:spcPct val="80000"/>
              </a:lnSpc>
              <a:buFont typeface="Wingdings" pitchFamily="2" charset="2"/>
              <a:buChar char="Ø"/>
            </a:pPr>
            <a:r>
              <a:rPr lang="en-IN" sz="3200">
                <a:latin typeface="Times New Roman" pitchFamily="18" charset="0"/>
                <a:cs typeface="Times New Roman" pitchFamily="18" charset="0"/>
              </a:rPr>
              <a:t>  Lectures, Speeches and titles in regional languages</a:t>
            </a:r>
          </a:p>
          <a:p>
            <a:pPr eaLnBrk="1" hangingPunct="1">
              <a:lnSpc>
                <a:spcPct val="80000"/>
              </a:lnSpc>
              <a:buFont typeface="Wingdings" pitchFamily="2" charset="2"/>
              <a:buChar char="Ø"/>
            </a:pPr>
            <a:endParaRPr lang="en-US"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928934"/>
            <a:ext cx="8305800" cy="1143000"/>
          </a:xfrm>
        </p:spPr>
        <p:txBody>
          <a:bodyPr/>
          <a:lstStyle/>
          <a:p>
            <a:pPr algn="ctr">
              <a:defRPr/>
            </a:pPr>
            <a:r>
              <a:rPr lang="en-IN" sz="5400" b="1" dirty="0">
                <a:solidFill>
                  <a:srgbClr val="C00000"/>
                </a:solidFill>
                <a:latin typeface="Times New Roman" pitchFamily="18" charset="0"/>
                <a:cs typeface="Times New Roman" pitchFamily="18" charset="0"/>
              </a:rPr>
              <a:t>QUOTATIONS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357188"/>
            <a:ext cx="8229600" cy="1438275"/>
          </a:xfrm>
        </p:spPr>
        <p:txBody>
          <a:bodyPr>
            <a:normAutofit fontScale="90000"/>
          </a:bodyPr>
          <a:lstStyle/>
          <a:p>
            <a:pPr algn="ctr" eaLnBrk="1" hangingPunct="1">
              <a:defRPr/>
            </a:pPr>
            <a:r>
              <a:rPr lang="en-IN" sz="4000" b="1" dirty="0">
                <a:solidFill>
                  <a:srgbClr val="C00000"/>
                </a:solidFill>
              </a:rPr>
              <a:t/>
            </a:r>
            <a:br>
              <a:rPr lang="en-IN" sz="4000" b="1" dirty="0">
                <a:solidFill>
                  <a:srgbClr val="C00000"/>
                </a:solidFill>
              </a:rPr>
            </a:br>
            <a:r>
              <a:rPr lang="en-IN" sz="4000" b="1" dirty="0">
                <a:solidFill>
                  <a:srgbClr val="C00000"/>
                </a:solidFill>
              </a:rPr>
              <a:t/>
            </a:r>
            <a:br>
              <a:rPr lang="en-IN" sz="4000" b="1" dirty="0">
                <a:solidFill>
                  <a:srgbClr val="C00000"/>
                </a:solidFill>
              </a:rPr>
            </a:br>
            <a:r>
              <a:rPr lang="en-IN" sz="4000" b="1" dirty="0">
                <a:solidFill>
                  <a:srgbClr val="C00000"/>
                </a:solidFill>
              </a:rPr>
              <a:t/>
            </a:r>
            <a:br>
              <a:rPr lang="en-IN" sz="4000" b="1" dirty="0">
                <a:solidFill>
                  <a:srgbClr val="C00000"/>
                </a:solidFill>
              </a:rPr>
            </a:br>
            <a:r>
              <a:rPr lang="en-IN" sz="4000" b="1" dirty="0">
                <a:solidFill>
                  <a:srgbClr val="C00000"/>
                </a:solidFill>
              </a:rPr>
              <a:t/>
            </a:r>
            <a:br>
              <a:rPr lang="en-IN" sz="4000" b="1" dirty="0">
                <a:solidFill>
                  <a:srgbClr val="C00000"/>
                </a:solidFill>
              </a:rPr>
            </a:br>
            <a:r>
              <a:rPr lang="en-IN" sz="4000" b="1" dirty="0">
                <a:solidFill>
                  <a:srgbClr val="C00000"/>
                </a:solidFill>
              </a:rPr>
              <a:t/>
            </a:r>
            <a:br>
              <a:rPr lang="en-IN" sz="4000" b="1" dirty="0">
                <a:solidFill>
                  <a:srgbClr val="C00000"/>
                </a:solidFill>
              </a:rPr>
            </a:br>
            <a:r>
              <a:rPr lang="en-IN" sz="4000" b="1" dirty="0">
                <a:solidFill>
                  <a:srgbClr val="C00000"/>
                </a:solidFill>
              </a:rPr>
              <a:t/>
            </a:r>
            <a:br>
              <a:rPr lang="en-IN" sz="4000" b="1" dirty="0">
                <a:solidFill>
                  <a:srgbClr val="C00000"/>
                </a:solidFill>
              </a:rPr>
            </a:br>
            <a:r>
              <a:rPr lang="en-IN" sz="4000" b="1" dirty="0">
                <a:solidFill>
                  <a:srgbClr val="C00000"/>
                </a:solidFill>
              </a:rPr>
              <a:t/>
            </a:r>
            <a:br>
              <a:rPr lang="en-IN" sz="4000" b="1" dirty="0">
                <a:solidFill>
                  <a:srgbClr val="C00000"/>
                </a:solidFill>
              </a:rPr>
            </a:br>
            <a:r>
              <a:rPr lang="en-IN" sz="4000" b="1" dirty="0">
                <a:solidFill>
                  <a:srgbClr val="C00000"/>
                </a:solidFill>
              </a:rPr>
              <a:t/>
            </a:r>
            <a:br>
              <a:rPr lang="en-IN" sz="4000" b="1" dirty="0">
                <a:solidFill>
                  <a:srgbClr val="C00000"/>
                </a:solidFill>
              </a:rPr>
            </a:br>
            <a:r>
              <a:rPr lang="en-IN" sz="4000" b="1" dirty="0">
                <a:solidFill>
                  <a:srgbClr val="C00000"/>
                </a:solidFill>
              </a:rPr>
              <a:t/>
            </a:r>
            <a:br>
              <a:rPr lang="en-IN" sz="4000" b="1" dirty="0">
                <a:solidFill>
                  <a:srgbClr val="C00000"/>
                </a:solidFill>
              </a:rPr>
            </a:br>
            <a:r>
              <a:rPr lang="en-IN" sz="4000" b="1" dirty="0">
                <a:solidFill>
                  <a:srgbClr val="C00000"/>
                </a:solidFill>
              </a:rPr>
              <a:t/>
            </a:r>
            <a:br>
              <a:rPr lang="en-IN" sz="4000" b="1" dirty="0">
                <a:solidFill>
                  <a:srgbClr val="C00000"/>
                </a:solidFill>
              </a:rPr>
            </a:br>
            <a:r>
              <a:rPr lang="en-IN" sz="3600" b="1" dirty="0">
                <a:solidFill>
                  <a:srgbClr val="C00000"/>
                </a:solidFill>
              </a:rPr>
              <a:t/>
            </a:r>
            <a:br>
              <a:rPr lang="en-IN" sz="3600" b="1" dirty="0">
                <a:solidFill>
                  <a:srgbClr val="C00000"/>
                </a:solidFill>
              </a:rPr>
            </a:br>
            <a:r>
              <a:rPr lang="en-IN" sz="4500" dirty="0"/>
              <a:t/>
            </a:r>
            <a:br>
              <a:rPr lang="en-IN" sz="4500" dirty="0"/>
            </a:br>
            <a:endParaRPr lang="en-IN" sz="4500" dirty="0"/>
          </a:p>
        </p:txBody>
      </p:sp>
      <p:sp>
        <p:nvSpPr>
          <p:cNvPr id="15363" name="Content Placeholder 2"/>
          <p:cNvSpPr>
            <a:spLocks noGrp="1"/>
          </p:cNvSpPr>
          <p:nvPr>
            <p:ph idx="1"/>
          </p:nvPr>
        </p:nvSpPr>
        <p:spPr>
          <a:xfrm>
            <a:off x="428625" y="1000125"/>
            <a:ext cx="8177213" cy="5429250"/>
          </a:xfrm>
        </p:spPr>
        <p:style>
          <a:lnRef idx="0">
            <a:schemeClr val="accent4"/>
          </a:lnRef>
          <a:fillRef idx="3">
            <a:schemeClr val="accent4"/>
          </a:fillRef>
          <a:effectRef idx="3">
            <a:schemeClr val="accent4"/>
          </a:effectRef>
          <a:fontRef idx="minor">
            <a:schemeClr val="lt1"/>
          </a:fontRef>
        </p:style>
        <p:txBody>
          <a:bodyPr/>
          <a:lstStyle/>
          <a:p>
            <a:pPr eaLnBrk="1" hangingPunct="1">
              <a:buFont typeface="Wingdings" pitchFamily="2" charset="2"/>
              <a:buChar char="§"/>
            </a:pPr>
            <a:r>
              <a:rPr lang="en-IN" sz="2400" dirty="0">
                <a:solidFill>
                  <a:srgbClr val="262626"/>
                </a:solidFill>
                <a:latin typeface="Calibri" pitchFamily="34" charset="0"/>
              </a:rPr>
              <a:t>  </a:t>
            </a:r>
            <a:r>
              <a:rPr lang="en-IN" sz="3200" dirty="0">
                <a:solidFill>
                  <a:srgbClr val="262626"/>
                </a:solidFill>
                <a:latin typeface="Times New Roman" pitchFamily="18" charset="0"/>
              </a:rPr>
              <a:t>Put a colon before the quotation– if it is formally introduced</a:t>
            </a:r>
          </a:p>
          <a:p>
            <a:pPr eaLnBrk="1" hangingPunct="1">
              <a:buFont typeface="Wingdings" pitchFamily="2" charset="2"/>
              <a:buChar char="§"/>
            </a:pPr>
            <a:r>
              <a:rPr lang="en-IN" sz="3200" dirty="0">
                <a:solidFill>
                  <a:srgbClr val="262626"/>
                </a:solidFill>
                <a:latin typeface="Times New Roman" pitchFamily="18" charset="0"/>
              </a:rPr>
              <a:t> Comma or no punctuation for integrated quotation</a:t>
            </a:r>
          </a:p>
          <a:p>
            <a:pPr eaLnBrk="1" hangingPunct="1">
              <a:buFont typeface="Wingdings" pitchFamily="2" charset="2"/>
              <a:buChar char="§"/>
            </a:pPr>
            <a:r>
              <a:rPr lang="en-IN" sz="3200" dirty="0">
                <a:solidFill>
                  <a:srgbClr val="262626"/>
                </a:solidFill>
                <a:latin typeface="Times New Roman" pitchFamily="18" charset="0"/>
              </a:rPr>
              <a:t>Quotation inside the quotation ,use single     quotation marks</a:t>
            </a:r>
          </a:p>
          <a:p>
            <a:pPr eaLnBrk="1" hangingPunct="1">
              <a:buFont typeface="Wingdings" pitchFamily="2" charset="2"/>
              <a:buChar char="§"/>
            </a:pPr>
            <a:r>
              <a:rPr lang="en-IN" sz="3200" dirty="0">
                <a:solidFill>
                  <a:srgbClr val="262626"/>
                </a:solidFill>
                <a:latin typeface="Times New Roman" pitchFamily="18" charset="0"/>
              </a:rPr>
              <a:t>Keep exact internal punctuation  </a:t>
            </a:r>
          </a:p>
          <a:p>
            <a:pPr eaLnBrk="1" hangingPunct="1">
              <a:buFont typeface="Wingdings" pitchFamily="2" charset="2"/>
              <a:buChar char="§"/>
            </a:pPr>
            <a:r>
              <a:rPr lang="en-IN" sz="3200" dirty="0">
                <a:solidFill>
                  <a:srgbClr val="C00000"/>
                </a:solidFill>
                <a:latin typeface="Times New Roman" pitchFamily="18" charset="0"/>
              </a:rPr>
              <a:t>Put comments and emphasising in square brackets</a:t>
            </a:r>
          </a:p>
          <a:p>
            <a:pPr eaLnBrk="1" hangingPunct="1"/>
            <a:endParaRPr lang="en-IN"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57188" y="0"/>
            <a:ext cx="8229600" cy="1143000"/>
          </a:xfrm>
        </p:spPr>
        <p:txBody>
          <a:bodyPr/>
          <a:lstStyle/>
          <a:p>
            <a:pPr algn="ctr"/>
            <a:r>
              <a:rPr lang="en-IN" sz="3600" b="1">
                <a:solidFill>
                  <a:srgbClr val="C00000"/>
                </a:solidFill>
              </a:rPr>
              <a:t>QUOTATIONS</a:t>
            </a:r>
            <a:endParaRPr lang="en-US" sz="3600"/>
          </a:p>
        </p:txBody>
      </p:sp>
      <p:sp>
        <p:nvSpPr>
          <p:cNvPr id="16387" name="Content Placeholder 2"/>
          <p:cNvSpPr>
            <a:spLocks noGrp="1"/>
          </p:cNvSpPr>
          <p:nvPr>
            <p:ph idx="1"/>
          </p:nvPr>
        </p:nvSpPr>
        <p:spPr>
          <a:xfrm>
            <a:off x="428625" y="1357313"/>
            <a:ext cx="8258175" cy="4395787"/>
          </a:xfrm>
        </p:spPr>
        <p:txBody>
          <a:bodyPr/>
          <a:lstStyle/>
          <a:p>
            <a:pPr>
              <a:buFont typeface="Wingdings 2" pitchFamily="18" charset="2"/>
              <a:buNone/>
            </a:pPr>
            <a:r>
              <a:rPr lang="en-IN" sz="3200">
                <a:solidFill>
                  <a:srgbClr val="FF0000"/>
                </a:solidFill>
                <a:latin typeface="Times New Roman" pitchFamily="18" charset="0"/>
                <a:cs typeface="Times New Roman" pitchFamily="18" charset="0"/>
              </a:rPr>
              <a:t>Up to four lines</a:t>
            </a:r>
          </a:p>
          <a:p>
            <a:pPr>
              <a:buFont typeface="Wingdings 2" pitchFamily="18" charset="2"/>
              <a:buNone/>
            </a:pPr>
            <a:r>
              <a:rPr lang="en-IN" sz="3200">
                <a:latin typeface="Times New Roman" pitchFamily="18" charset="0"/>
                <a:cs typeface="Times New Roman" pitchFamily="18" charset="0"/>
              </a:rPr>
              <a:t>         </a:t>
            </a:r>
            <a:r>
              <a:rPr lang="en-US" sz="3200">
                <a:solidFill>
                  <a:srgbClr val="262626"/>
                </a:solidFill>
                <a:latin typeface="Times New Roman" pitchFamily="18" charset="0"/>
              </a:rPr>
              <a:t>We see so many global warming hotspots in North America likely because this region has </a:t>
            </a:r>
            <a:r>
              <a:rPr lang="en-US" altLang="ja-JP" sz="3200">
                <a:solidFill>
                  <a:srgbClr val="262626"/>
                </a:solidFill>
                <a:latin typeface="Times New Roman" pitchFamily="18" charset="0"/>
                <a:ea typeface="ヒラギノ角ゴ Pro W3" charset="-128"/>
              </a:rPr>
              <a:t>“</a:t>
            </a:r>
            <a:r>
              <a:rPr lang="en-US" altLang="ja-JP" sz="3200">
                <a:solidFill>
                  <a:srgbClr val="262626"/>
                </a:solidFill>
                <a:latin typeface="Times New Roman" pitchFamily="18" charset="0"/>
                <a:cs typeface="HGP明朝E"/>
              </a:rPr>
              <a:t>more readily   accessible climatic data and more comprehensive programs to monitor and study environmental change . . .” (</a:t>
            </a:r>
            <a:r>
              <a:rPr lang="en-US" altLang="ja-JP" sz="3200">
                <a:solidFill>
                  <a:srgbClr val="262626"/>
                </a:solidFill>
                <a:latin typeface="Times New Roman" pitchFamily="18" charset="0"/>
                <a:ea typeface="ヒラギノ角ゴ Pro W3" charset="-128"/>
              </a:rPr>
              <a:t>“</a:t>
            </a:r>
            <a:r>
              <a:rPr lang="en-US" altLang="ja-JP" sz="3200">
                <a:solidFill>
                  <a:srgbClr val="262626"/>
                </a:solidFill>
                <a:latin typeface="Times New Roman" pitchFamily="18" charset="0"/>
                <a:cs typeface="HGP明朝E"/>
              </a:rPr>
              <a:t>Impact of Global Warming</a:t>
            </a:r>
            <a:r>
              <a:rPr lang="en-US" altLang="ja-JP" sz="3200">
                <a:solidFill>
                  <a:srgbClr val="262626"/>
                </a:solidFill>
                <a:latin typeface="Times New Roman" pitchFamily="18" charset="0"/>
                <a:ea typeface="ヒラギノ角ゴ Pro W3" charset="-128"/>
              </a:rPr>
              <a:t>”</a:t>
            </a:r>
            <a:r>
              <a:rPr lang="en-US" altLang="ja-JP" sz="3200">
                <a:solidFill>
                  <a:srgbClr val="262626"/>
                </a:solidFill>
                <a:latin typeface="Times New Roman" pitchFamily="18" charset="0"/>
                <a:cs typeface="HGP明朝E"/>
              </a:rPr>
              <a:t> 6).</a:t>
            </a:r>
          </a:p>
          <a:p>
            <a:pPr>
              <a:buFont typeface="Wingdings 2" pitchFamily="18" charset="2"/>
              <a:buNone/>
            </a:pPr>
            <a:endParaRPr lang="en-US" sz="320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500063" y="0"/>
            <a:ext cx="8229600" cy="1143000"/>
          </a:xfrm>
        </p:spPr>
        <p:txBody>
          <a:bodyPr/>
          <a:lstStyle/>
          <a:p>
            <a:r>
              <a:rPr lang="en-IN" sz="3600" b="1">
                <a:solidFill>
                  <a:srgbClr val="C00000"/>
                </a:solidFill>
              </a:rPr>
              <a:t>More than four lines</a:t>
            </a:r>
            <a:endParaRPr lang="en-US" sz="3600"/>
          </a:p>
        </p:txBody>
      </p:sp>
      <p:sp>
        <p:nvSpPr>
          <p:cNvPr id="17411" name="Content Placeholder 2"/>
          <p:cNvSpPr>
            <a:spLocks noGrp="1"/>
          </p:cNvSpPr>
          <p:nvPr>
            <p:ph idx="1"/>
          </p:nvPr>
        </p:nvSpPr>
        <p:spPr>
          <a:xfrm>
            <a:off x="428625" y="1285875"/>
            <a:ext cx="8258175" cy="5143500"/>
          </a:xfrm>
        </p:spPr>
        <p:txBody>
          <a:bodyPr/>
          <a:lstStyle/>
          <a:p>
            <a:pPr eaLnBrk="1" hangingPunct="1">
              <a:lnSpc>
                <a:spcPct val="90000"/>
              </a:lnSpc>
              <a:buFont typeface="Wingdings 2" pitchFamily="18" charset="2"/>
              <a:buNone/>
            </a:pPr>
            <a:r>
              <a:rPr lang="en-IN" sz="2000" dirty="0">
                <a:latin typeface="Calibri" pitchFamily="34" charset="0"/>
                <a:cs typeface="Times New Roman" pitchFamily="18" charset="0"/>
              </a:rPr>
              <a:t>  </a:t>
            </a:r>
            <a:r>
              <a:rPr lang="en-US" sz="3200" dirty="0" smtClean="0">
                <a:latin typeface="Times New Roman" pitchFamily="18" charset="0"/>
                <a:cs typeface="Times New Roman" pitchFamily="18" charset="0"/>
              </a:rPr>
              <a:t>The </a:t>
            </a:r>
            <a:r>
              <a:rPr lang="en-US" sz="3200" dirty="0">
                <a:latin typeface="Times New Roman" pitchFamily="18" charset="0"/>
                <a:cs typeface="Times New Roman" pitchFamily="18" charset="0"/>
              </a:rPr>
              <a:t>novel presents the view that there </a:t>
            </a:r>
            <a:r>
              <a:rPr lang="en-US" sz="3200" dirty="0" smtClean="0">
                <a:latin typeface="Times New Roman" pitchFamily="18" charset="0"/>
                <a:cs typeface="Times New Roman" pitchFamily="18" charset="0"/>
              </a:rPr>
              <a:t>are multiple </a:t>
            </a:r>
            <a:r>
              <a:rPr lang="en-US" sz="3200" dirty="0">
                <a:latin typeface="Times New Roman" pitchFamily="18" charset="0"/>
                <a:cs typeface="Times New Roman" pitchFamily="18" charset="0"/>
              </a:rPr>
              <a:t>interpretations of history: </a:t>
            </a:r>
          </a:p>
          <a:p>
            <a:pPr>
              <a:lnSpc>
                <a:spcPct val="90000"/>
              </a:lnSpc>
              <a:buNone/>
            </a:pP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History…the world, the universe, all 	        		human life, and so, too, every institution 			under which we live…is 	in a constant 	state 		of evolution.  The world and every 	thing 		in it is 	being created and 								recreated…each hour, each day, each 				week going through 	the 	unending 				process of birth 	and 	rebirth which has 			made us all. ( </a:t>
            </a:r>
            <a:r>
              <a:rPr lang="en-US" sz="3200" dirty="0" err="1" smtClean="0">
                <a:latin typeface="Times New Roman" pitchFamily="18" charset="0"/>
                <a:cs typeface="Times New Roman" pitchFamily="18" charset="0"/>
              </a:rPr>
              <a:t>Tharoor</a:t>
            </a:r>
            <a:r>
              <a:rPr lang="en-US" sz="3200" dirty="0" smtClean="0">
                <a:latin typeface="Times New Roman" pitchFamily="18" charset="0"/>
                <a:cs typeface="Times New Roman" pitchFamily="18" charset="0"/>
              </a:rPr>
              <a:t>  266)      </a:t>
            </a:r>
            <a:endParaRPr lang="en-US" sz="3200" dirty="0">
              <a:latin typeface="Times New Roman" pitchFamily="18" charset="0"/>
              <a:cs typeface="Times New Roman" pitchFamily="18" charset="0"/>
            </a:endParaRPr>
          </a:p>
          <a:p>
            <a:pPr eaLnBrk="1" hangingPunct="1">
              <a:buFont typeface="Wingdings 2" pitchFamily="18" charset="2"/>
              <a:buNone/>
            </a:pPr>
            <a:endParaRPr lang="en-IN" sz="32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476250"/>
            <a:ext cx="8229600" cy="1143000"/>
          </a:xfrm>
        </p:spPr>
        <p:txBody>
          <a:bodyPr>
            <a:normAutofit fontScale="90000"/>
          </a:bodyPr>
          <a:lstStyle/>
          <a:p>
            <a:pPr algn="ctr" eaLnBrk="1" hangingPunct="1">
              <a:defRPr/>
            </a:pPr>
            <a:r>
              <a:rPr lang="en-IN" sz="3600" b="1" dirty="0">
                <a:solidFill>
                  <a:srgbClr val="C00000"/>
                </a:solidFill>
                <a:latin typeface="Times New Roman" pitchFamily="18" charset="0"/>
                <a:cs typeface="Times New Roman" pitchFamily="18" charset="0"/>
              </a:rPr>
              <a:t>ELLIPSIS</a:t>
            </a:r>
            <a:r>
              <a:rPr lang="en-IN" sz="4500" dirty="0">
                <a:latin typeface="Times New Roman" pitchFamily="18" charset="0"/>
                <a:cs typeface="Times New Roman" pitchFamily="18" charset="0"/>
              </a:rPr>
              <a:t/>
            </a:r>
            <a:br>
              <a:rPr lang="en-IN" sz="4500" dirty="0">
                <a:latin typeface="Times New Roman" pitchFamily="18" charset="0"/>
                <a:cs typeface="Times New Roman" pitchFamily="18" charset="0"/>
              </a:rPr>
            </a:br>
            <a:endParaRPr lang="en-IN" sz="4500" dirty="0">
              <a:latin typeface="Times New Roman" pitchFamily="18" charset="0"/>
              <a:cs typeface="Times New Roman" pitchFamily="18" charset="0"/>
            </a:endParaRPr>
          </a:p>
        </p:txBody>
      </p:sp>
      <p:sp>
        <p:nvSpPr>
          <p:cNvPr id="3" name="Content Placeholder 2"/>
          <p:cNvSpPr>
            <a:spLocks noGrp="1"/>
          </p:cNvSpPr>
          <p:nvPr>
            <p:ph idx="1"/>
          </p:nvPr>
        </p:nvSpPr>
        <p:spPr>
          <a:xfrm>
            <a:off x="642938" y="1500188"/>
            <a:ext cx="8229600" cy="4389437"/>
          </a:xfrm>
        </p:spPr>
        <p:txBody>
          <a:bodyPr>
            <a:normAutofit/>
          </a:bodyPr>
          <a:lstStyle/>
          <a:p>
            <a:pPr marL="274320" indent="-274320" eaLnBrk="1" fontAlgn="auto" hangingPunct="1">
              <a:spcAft>
                <a:spcPts val="0"/>
              </a:spcAft>
              <a:buClr>
                <a:schemeClr val="accent3"/>
              </a:buClr>
              <a:buFont typeface="Wingdings" pitchFamily="2" charset="2"/>
              <a:buChar char="§"/>
              <a:defRPr/>
            </a:pPr>
            <a:r>
              <a:rPr lang="en-IN" sz="3600" dirty="0">
                <a:latin typeface="Times New Roman" pitchFamily="18" charset="0"/>
                <a:cs typeface="Times New Roman" pitchFamily="18" charset="0"/>
              </a:rPr>
              <a:t>3 Ellipsis points to refer to the omitted material</a:t>
            </a:r>
          </a:p>
          <a:p>
            <a:pPr marL="274320" indent="-274320" eaLnBrk="1" fontAlgn="auto" hangingPunct="1">
              <a:spcAft>
                <a:spcPts val="0"/>
              </a:spcAft>
              <a:buClr>
                <a:schemeClr val="accent3"/>
              </a:buClr>
              <a:buFont typeface="Wingdings 2"/>
              <a:buNone/>
              <a:defRPr/>
            </a:pPr>
            <a:r>
              <a:rPr lang="en-IN"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Renen</a:t>
            </a:r>
            <a:r>
              <a:rPr lang="en-US" sz="3200" dirty="0">
                <a:latin typeface="Times New Roman" pitchFamily="18" charset="0"/>
                <a:cs typeface="Times New Roman" pitchFamily="18" charset="0"/>
              </a:rPr>
              <a:t> emphasizes the cultural roots of nationalism, arguing that “nationalism has to be understood by aligning </a:t>
            </a:r>
            <a:r>
              <a:rPr lang="en-US" sz="3200" b="1" dirty="0">
                <a:solidFill>
                  <a:srgbClr val="FF0000"/>
                </a:solidFill>
                <a:latin typeface="Times New Roman" pitchFamily="18" charset="0"/>
                <a:cs typeface="Times New Roman" pitchFamily="18" charset="0"/>
              </a:rPr>
              <a:t>. . .</a:t>
            </a:r>
            <a:r>
              <a:rPr lang="en-US" sz="3200" dirty="0">
                <a:latin typeface="Times New Roman" pitchFamily="18" charset="0"/>
                <a:cs typeface="Times New Roman" pitchFamily="18" charset="0"/>
              </a:rPr>
              <a:t> but with the large cultural systems that precede it, out of which-as well as against which-it came into being”(19).</a:t>
            </a:r>
          </a:p>
          <a:p>
            <a:pPr marL="274320" indent="-274320" eaLnBrk="1" fontAlgn="auto" hangingPunct="1">
              <a:spcAft>
                <a:spcPts val="0"/>
              </a:spcAft>
              <a:buClr>
                <a:schemeClr val="accent3"/>
              </a:buClr>
              <a:buFont typeface="Arial" pitchFamily="34" charset="0"/>
              <a:buChar char="•"/>
              <a:defRPr/>
            </a:pPr>
            <a:endParaRPr lang="en-IN" sz="2000"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endParaRPr lang="en-IN" sz="2800" dirty="0">
              <a:latin typeface="+mj-lt"/>
            </a:endParaRPr>
          </a:p>
          <a:p>
            <a:pPr marL="274320" indent="-274320" eaLnBrk="1" fontAlgn="auto" hangingPunct="1">
              <a:spcAft>
                <a:spcPts val="0"/>
              </a:spcAft>
              <a:buClr>
                <a:schemeClr val="accent3"/>
              </a:buClr>
              <a:buFont typeface="Wingdings 2"/>
              <a:buChar char=""/>
              <a:defRPr/>
            </a:pP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00063" y="214313"/>
            <a:ext cx="8229600" cy="1143000"/>
          </a:xfrm>
        </p:spPr>
        <p:txBody>
          <a:bodyPr>
            <a:normAutofit fontScale="90000"/>
          </a:bodyPr>
          <a:lstStyle/>
          <a:p>
            <a:pPr eaLnBrk="1" hangingPunct="1">
              <a:defRPr/>
            </a:pPr>
            <a:r>
              <a:rPr lang="en-IN" sz="4900" dirty="0"/>
              <a:t/>
            </a:r>
            <a:br>
              <a:rPr lang="en-IN" sz="4900" dirty="0"/>
            </a:br>
            <a:r>
              <a:rPr lang="en-IN" sz="3600" b="1" dirty="0" smtClean="0">
                <a:solidFill>
                  <a:srgbClr val="C00000"/>
                </a:solidFill>
              </a:rPr>
              <a:t>FOUR PERIODS </a:t>
            </a:r>
            <a:r>
              <a:rPr lang="en-IN" sz="3600" b="1" dirty="0">
                <a:solidFill>
                  <a:srgbClr val="C00000"/>
                </a:solidFill>
              </a:rPr>
              <a:t>ELLIPSIS</a:t>
            </a:r>
            <a:r>
              <a:rPr lang="en-IN" sz="4500" dirty="0"/>
              <a:t/>
            </a:r>
            <a:br>
              <a:rPr lang="en-IN" sz="4500" dirty="0"/>
            </a:br>
            <a:endParaRPr lang="en-US" sz="4500" dirty="0"/>
          </a:p>
        </p:txBody>
      </p:sp>
      <p:sp>
        <p:nvSpPr>
          <p:cNvPr id="19459" name="Content Placeholder 7"/>
          <p:cNvSpPr>
            <a:spLocks noGrp="1"/>
          </p:cNvSpPr>
          <p:nvPr>
            <p:ph idx="1"/>
          </p:nvPr>
        </p:nvSpPr>
        <p:spPr>
          <a:xfrm>
            <a:off x="609599" y="1219200"/>
            <a:ext cx="8048625" cy="5138738"/>
          </a:xfrm>
        </p:spPr>
        <p:txBody>
          <a:bodyPr>
            <a:normAutofit fontScale="92500" lnSpcReduction="20000"/>
          </a:bodyPr>
          <a:lstStyle/>
          <a:p>
            <a:pPr eaLnBrk="1" hangingPunct="1">
              <a:buFont typeface="Wingdings 2" pitchFamily="18" charset="2"/>
              <a:buNone/>
            </a:pPr>
            <a:r>
              <a:rPr lang="en-US" sz="2800" dirty="0" smtClean="0">
                <a:latin typeface="Times New Roman" pitchFamily="18" charset="0"/>
                <a:cs typeface="Times New Roman" pitchFamily="18" charset="0"/>
              </a:rPr>
              <a:t>                                               Original</a:t>
            </a:r>
            <a:r>
              <a:rPr lang="en-US" sz="2800" dirty="0">
                <a:latin typeface="Times New Roman" pitchFamily="18" charset="0"/>
                <a:cs typeface="Times New Roman" pitchFamily="18" charset="0"/>
              </a:rPr>
              <a:t>:</a:t>
            </a:r>
          </a:p>
          <a:p>
            <a:pPr eaLnBrk="1" hangingPunct="1">
              <a:buFont typeface="Wingdings 2" pitchFamily="18" charset="2"/>
              <a:buNone/>
            </a:pPr>
            <a:r>
              <a:rPr lang="en-US" sz="2800" dirty="0">
                <a:latin typeface="Times New Roman" pitchFamily="18" charset="0"/>
                <a:cs typeface="Times New Roman" pitchFamily="18" charset="0"/>
              </a:rPr>
              <a:t>       </a:t>
            </a:r>
          </a:p>
          <a:p>
            <a:pPr eaLnBrk="1" hangingPunct="1">
              <a:buFont typeface="Wingdings 2" pitchFamily="18" charset="2"/>
              <a:buNone/>
            </a:pPr>
            <a:r>
              <a:rPr lang="en-US" sz="2800" dirty="0">
                <a:latin typeface="Times New Roman" pitchFamily="18" charset="0"/>
                <a:cs typeface="Times New Roman" pitchFamily="18" charset="0"/>
              </a:rPr>
              <a:t>        </a:t>
            </a:r>
            <a:r>
              <a:rPr lang="en-US" sz="3200" dirty="0">
                <a:latin typeface="Times New Roman" pitchFamily="18" charset="0"/>
                <a:cs typeface="Times New Roman" pitchFamily="18" charset="0"/>
              </a:rPr>
              <a:t>It would seem that we in the post colonial world shall only be perpetual consumers of modernity.  Europe and the Americas, the only true subjects of history, have thought on our behalf not only the script of colonial enlightenment and exploitation, but also that of our anti-colonial resistance and post colonial misery.  (</a:t>
            </a:r>
            <a:r>
              <a:rPr lang="en-US" sz="3200" dirty="0" err="1">
                <a:latin typeface="Times New Roman" pitchFamily="18" charset="0"/>
                <a:cs typeface="Times New Roman" pitchFamily="18" charset="0"/>
              </a:rPr>
              <a:t>Chatterjee</a:t>
            </a:r>
            <a:r>
              <a:rPr lang="en-US" sz="3200" dirty="0">
                <a:latin typeface="Times New Roman" pitchFamily="18" charset="0"/>
                <a:cs typeface="Times New Roman" pitchFamily="18" charset="0"/>
              </a:rPr>
              <a:t> 216).</a:t>
            </a:r>
          </a:p>
          <a:p>
            <a:pPr eaLnBrk="1" hangingPunct="1">
              <a:buFont typeface="Wingdings 2" pitchFamily="18" charset="2"/>
              <a:buNone/>
            </a:pPr>
            <a:endParaRPr lang="en-US" sz="2800" dirty="0">
              <a:latin typeface="Times New Roman" pitchFamily="18" charset="0"/>
              <a:cs typeface="Times New Roman" pitchFamily="18" charset="0"/>
            </a:endParaRPr>
          </a:p>
          <a:p>
            <a:pPr eaLnBrk="1" hangingPunct="1">
              <a:buFont typeface="Wingdings 2" pitchFamily="18" charset="2"/>
              <a:buNone/>
            </a:pPr>
            <a:endParaRPr lang="en-US" sz="1700" dirty="0"/>
          </a:p>
          <a:p>
            <a:pPr eaLnBrk="1" hangingPunct="1">
              <a:buFont typeface="Wingdings 2" pitchFamily="18" charset="2"/>
              <a:buNone/>
            </a:pPr>
            <a:r>
              <a:rPr lang="en-US" sz="1700" dirty="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28625" y="0"/>
            <a:ext cx="8229600" cy="1143000"/>
          </a:xfrm>
        </p:spPr>
        <p:txBody>
          <a:bodyPr/>
          <a:lstStyle/>
          <a:p>
            <a:r>
              <a:rPr lang="en-IN" sz="3600" b="1">
                <a:solidFill>
                  <a:srgbClr val="C00000"/>
                </a:solidFill>
              </a:rPr>
              <a:t>Example</a:t>
            </a:r>
            <a:endParaRPr lang="en-US" sz="3600"/>
          </a:p>
        </p:txBody>
      </p:sp>
      <p:sp>
        <p:nvSpPr>
          <p:cNvPr id="20483" name="Content Placeholder 2"/>
          <p:cNvSpPr>
            <a:spLocks noGrp="1"/>
          </p:cNvSpPr>
          <p:nvPr>
            <p:ph idx="1"/>
          </p:nvPr>
        </p:nvSpPr>
        <p:spPr>
          <a:xfrm>
            <a:off x="357188" y="1428750"/>
            <a:ext cx="8258175" cy="4395788"/>
          </a:xfrm>
        </p:spPr>
        <p:txBody>
          <a:bodyPr>
            <a:normAutofit lnSpcReduction="10000"/>
          </a:bodyPr>
          <a:lstStyle/>
          <a:p>
            <a:pPr>
              <a:buFont typeface="Wingdings 2" pitchFamily="18" charset="2"/>
              <a:buNone/>
            </a:pPr>
            <a:r>
              <a:rPr lang="en-US" sz="3200">
                <a:latin typeface="Times New Roman" pitchFamily="18" charset="0"/>
                <a:cs typeface="Times New Roman" pitchFamily="18" charset="0"/>
              </a:rPr>
              <a:t>         </a:t>
            </a:r>
          </a:p>
          <a:p>
            <a:pPr>
              <a:buFont typeface="Wingdings 2" pitchFamily="18" charset="2"/>
              <a:buNone/>
            </a:pPr>
            <a:r>
              <a:rPr lang="en-US" sz="3200">
                <a:latin typeface="Times New Roman" pitchFamily="18" charset="0"/>
                <a:cs typeface="Times New Roman" pitchFamily="18" charset="0"/>
              </a:rPr>
              <a:t>         </a:t>
            </a:r>
            <a:r>
              <a:rPr lang="en-US" sz="3600">
                <a:latin typeface="Times New Roman" pitchFamily="18" charset="0"/>
                <a:cs typeface="Times New Roman" pitchFamily="18" charset="0"/>
              </a:rPr>
              <a:t> It would seem that </a:t>
            </a:r>
            <a:r>
              <a:rPr lang="en-US" sz="3600" b="1">
                <a:solidFill>
                  <a:srgbClr val="FF0000"/>
                </a:solidFill>
                <a:latin typeface="Times New Roman" pitchFamily="18" charset="0"/>
                <a:cs typeface="Times New Roman" pitchFamily="18" charset="0"/>
              </a:rPr>
              <a:t>. . . . </a:t>
            </a:r>
            <a:r>
              <a:rPr lang="en-US" sz="3600">
                <a:latin typeface="Times New Roman" pitchFamily="18" charset="0"/>
                <a:cs typeface="Times New Roman" pitchFamily="18" charset="0"/>
              </a:rPr>
              <a:t>Europe and the Americas, the only true subjects of history, have thought on our behalf not only the script of colonial enlightenment and exploitation, but also that of our anti-colonial resistance and post colonial misery.  (Chatterjee 216).</a:t>
            </a:r>
          </a:p>
          <a:p>
            <a:pPr>
              <a:buFont typeface="Wingdings 2" pitchFamily="18" charset="2"/>
              <a:buNone/>
            </a:pP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28625" y="-285750"/>
            <a:ext cx="8229600" cy="1143000"/>
          </a:xfrm>
        </p:spPr>
        <p:txBody>
          <a:bodyPr>
            <a:normAutofit fontScale="90000"/>
          </a:bodyPr>
          <a:lstStyle/>
          <a:p>
            <a:pPr eaLnBrk="1" hangingPunct="1"/>
            <a:r>
              <a:rPr lang="en-IN" sz="3600" b="1" dirty="0" smtClean="0">
                <a:solidFill>
                  <a:srgbClr val="C00000"/>
                </a:solidFill>
              </a:rPr>
              <a:t/>
            </a:r>
            <a:br>
              <a:rPr lang="en-IN" sz="3600" b="1" dirty="0" smtClean="0">
                <a:solidFill>
                  <a:srgbClr val="C00000"/>
                </a:solidFill>
              </a:rPr>
            </a:br>
            <a:r>
              <a:rPr lang="en-IN" sz="3600" b="1" dirty="0" smtClean="0">
                <a:solidFill>
                  <a:srgbClr val="C00000"/>
                </a:solidFill>
              </a:rPr>
              <a:t>Ellipsis </a:t>
            </a:r>
            <a:r>
              <a:rPr lang="en-IN" sz="3600" b="1" dirty="0">
                <a:solidFill>
                  <a:srgbClr val="C00000"/>
                </a:solidFill>
              </a:rPr>
              <a:t>in square brackets</a:t>
            </a:r>
            <a:endParaRPr lang="en-US" sz="3600" dirty="0"/>
          </a:p>
        </p:txBody>
      </p:sp>
      <p:sp>
        <p:nvSpPr>
          <p:cNvPr id="21507" name="Content Placeholder 2"/>
          <p:cNvSpPr>
            <a:spLocks noGrp="1"/>
          </p:cNvSpPr>
          <p:nvPr>
            <p:ph idx="1"/>
          </p:nvPr>
        </p:nvSpPr>
        <p:spPr>
          <a:xfrm>
            <a:off x="428625" y="1071563"/>
            <a:ext cx="8218488" cy="4983162"/>
          </a:xfrm>
        </p:spPr>
        <p:txBody>
          <a:bodyPr/>
          <a:lstStyle/>
          <a:p>
            <a:pPr eaLnBrk="1" hangingPunct="1">
              <a:buFont typeface="Wingdings 2" pitchFamily="18" charset="2"/>
              <a:buNone/>
            </a:pPr>
            <a:r>
              <a:rPr lang="en-IN" sz="2800" dirty="0">
                <a:latin typeface="Times New Roman" pitchFamily="18" charset="0"/>
                <a:cs typeface="Times New Roman" pitchFamily="18" charset="0"/>
              </a:rPr>
              <a:t>Original text</a:t>
            </a:r>
          </a:p>
          <a:p>
            <a:pPr eaLnBrk="1" hangingPunct="1">
              <a:buFont typeface="Wingdings 2" pitchFamily="18" charset="2"/>
              <a:buNone/>
            </a:pPr>
            <a:r>
              <a:rPr lang="en-IN" sz="2800" dirty="0">
                <a:latin typeface="Times New Roman" pitchFamily="18" charset="0"/>
                <a:cs typeface="Times New Roman" pitchFamily="18" charset="0"/>
              </a:rPr>
              <a:t>          We live in </a:t>
            </a:r>
            <a:r>
              <a:rPr lang="en-IN" sz="2800" dirty="0" err="1">
                <a:latin typeface="Times New Roman" pitchFamily="18" charset="0"/>
                <a:cs typeface="Times New Roman" pitchFamily="18" charset="0"/>
              </a:rPr>
              <a:t>california</a:t>
            </a:r>
            <a:r>
              <a:rPr lang="en-IN" sz="2800" dirty="0">
                <a:latin typeface="Times New Roman" pitchFamily="18" charset="0"/>
                <a:cs typeface="Times New Roman" pitchFamily="18" charset="0"/>
              </a:rPr>
              <a:t>, my husband and I, Los </a:t>
            </a:r>
            <a:r>
              <a:rPr lang="en-IN" sz="2800" dirty="0" smtClean="0">
                <a:latin typeface="Times New Roman" pitchFamily="18" charset="0"/>
                <a:cs typeface="Times New Roman" pitchFamily="18" charset="0"/>
              </a:rPr>
              <a:t>Angeles</a:t>
            </a:r>
            <a:r>
              <a:rPr lang="en-IN" sz="2800" dirty="0">
                <a:latin typeface="Times New Roman" pitchFamily="18" charset="0"/>
                <a:cs typeface="Times New Roman" pitchFamily="18" charset="0"/>
              </a:rPr>
              <a:t>. . . . This is beautiful country; I have never been here before( House Made of Dawn)</a:t>
            </a:r>
          </a:p>
          <a:p>
            <a:pPr eaLnBrk="1" hangingPunct="1">
              <a:buFont typeface="Wingdings 2" pitchFamily="18" charset="2"/>
              <a:buNone/>
            </a:pPr>
            <a:endParaRPr lang="en-IN" sz="2800" dirty="0">
              <a:latin typeface="Times New Roman" pitchFamily="18" charset="0"/>
              <a:cs typeface="Times New Roman" pitchFamily="18" charset="0"/>
            </a:endParaRPr>
          </a:p>
          <a:p>
            <a:pPr eaLnBrk="1" hangingPunct="1">
              <a:buFont typeface="Wingdings 2" pitchFamily="18" charset="2"/>
              <a:buNone/>
            </a:pPr>
            <a:r>
              <a:rPr lang="en-IN" sz="2800" dirty="0">
                <a:latin typeface="Times New Roman" pitchFamily="18" charset="0"/>
                <a:cs typeface="Times New Roman" pitchFamily="18" charset="0"/>
              </a:rPr>
              <a:t>          In Elizabeth’s House Made of Dawn, when Mrs. St. John arrives at the rectory, she tells Father </a:t>
            </a:r>
            <a:r>
              <a:rPr lang="en-IN" sz="2800" dirty="0" err="1">
                <a:latin typeface="Times New Roman" pitchFamily="18" charset="0"/>
                <a:cs typeface="Times New Roman" pitchFamily="18" charset="0"/>
              </a:rPr>
              <a:t>Olguin</a:t>
            </a:r>
            <a:r>
              <a:rPr lang="en-IN" sz="2800" dirty="0">
                <a:latin typeface="Times New Roman" pitchFamily="18" charset="0"/>
                <a:cs typeface="Times New Roman" pitchFamily="18" charset="0"/>
              </a:rPr>
              <a:t>, “ We live in California, my husband and I, Los </a:t>
            </a:r>
            <a:r>
              <a:rPr lang="en-IN" sz="2800" dirty="0" smtClean="0">
                <a:latin typeface="Times New Roman" pitchFamily="18" charset="0"/>
                <a:cs typeface="Times New Roman" pitchFamily="18" charset="0"/>
              </a:rPr>
              <a:t>Angeles</a:t>
            </a:r>
            <a:r>
              <a:rPr lang="en-IN" sz="2800" dirty="0">
                <a:latin typeface="Times New Roman" pitchFamily="18" charset="0"/>
                <a:cs typeface="Times New Roman" pitchFamily="18" charset="0"/>
              </a:rPr>
              <a:t>. . . . This is beautiful country </a:t>
            </a:r>
            <a:r>
              <a:rPr lang="en-IN" sz="2800" dirty="0">
                <a:solidFill>
                  <a:srgbClr val="FF0000"/>
                </a:solidFill>
                <a:latin typeface="Times New Roman" pitchFamily="18" charset="0"/>
                <a:cs typeface="Times New Roman" pitchFamily="18" charset="0"/>
              </a:rPr>
              <a:t>[. . .]</a:t>
            </a:r>
            <a:r>
              <a:rPr lang="en-IN" sz="2800" dirty="0">
                <a:latin typeface="Times New Roman" pitchFamily="18" charset="0"/>
                <a:cs typeface="Times New Roman" pitchFamily="18" charset="0"/>
              </a:rPr>
              <a:t>” (29).    </a:t>
            </a:r>
          </a:p>
          <a:p>
            <a:pPr eaLnBrk="1" hangingPunct="1"/>
            <a:endParaRPr lang="en-US" sz="2000" dirty="0">
              <a:latin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Documentation?</a:t>
            </a:r>
            <a:endParaRPr lang="en-US" dirty="0"/>
          </a:p>
        </p:txBody>
      </p:sp>
      <p:sp>
        <p:nvSpPr>
          <p:cNvPr id="3" name="TextBox 2"/>
          <p:cNvSpPr txBox="1"/>
          <p:nvPr/>
        </p:nvSpPr>
        <p:spPr>
          <a:xfrm>
            <a:off x="2057400" y="2743200"/>
            <a:ext cx="5410200" cy="1200329"/>
          </a:xfrm>
          <a:prstGeom prst="rect">
            <a:avLst/>
          </a:prstGeom>
          <a:noFill/>
        </p:spPr>
        <p:txBody>
          <a:bodyPr wrap="square" rtlCol="0">
            <a:spAutoFit/>
          </a:bodyPr>
          <a:lstStyle/>
          <a:p>
            <a:r>
              <a:rPr lang="en-US" dirty="0" smtClean="0"/>
              <a:t>Documentation is the means through which scholarly conversations are recorded.</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8596" y="2357430"/>
            <a:ext cx="8305800" cy="1143000"/>
          </a:xfrm>
        </p:spPr>
        <p:txBody>
          <a:bodyPr>
            <a:normAutofit fontScale="90000"/>
          </a:bodyPr>
          <a:lstStyle/>
          <a:p>
            <a:pPr>
              <a:defRPr/>
            </a:pPr>
            <a:r>
              <a:rPr lang="en-US" sz="3600" b="1" dirty="0">
                <a:solidFill>
                  <a:srgbClr val="FF0000"/>
                </a:solidFill>
                <a:latin typeface="Times New Roman" pitchFamily="18" charset="0"/>
              </a:rPr>
              <a:t>PARENTHETICAL DOCUMENTATION</a:t>
            </a:r>
            <a:endParaRPr lang="en-US" sz="36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3"/>
          <p:cNvSpPr>
            <a:spLocks noGrp="1"/>
          </p:cNvSpPr>
          <p:nvPr>
            <p:ph type="title"/>
          </p:nvPr>
        </p:nvSpPr>
        <p:spPr>
          <a:xfrm>
            <a:off x="428625" y="0"/>
            <a:ext cx="8229600" cy="1143000"/>
          </a:xfrm>
        </p:spPr>
        <p:txBody>
          <a:bodyPr/>
          <a:lstStyle/>
          <a:p>
            <a:r>
              <a:rPr lang="en-US" sz="3600" b="1">
                <a:solidFill>
                  <a:srgbClr val="FF0000"/>
                </a:solidFill>
              </a:rPr>
              <a:t>Work by single author</a:t>
            </a:r>
          </a:p>
        </p:txBody>
      </p:sp>
      <p:sp>
        <p:nvSpPr>
          <p:cNvPr id="3" name="Content Placeholder 2"/>
          <p:cNvSpPr>
            <a:spLocks noGrp="1"/>
          </p:cNvSpPr>
          <p:nvPr>
            <p:ph idx="1"/>
          </p:nvPr>
        </p:nvSpPr>
        <p:spPr>
          <a:xfrm>
            <a:off x="428625" y="1214438"/>
            <a:ext cx="8229600" cy="4389437"/>
          </a:xfrm>
        </p:spPr>
        <p:txBody>
          <a:bodyPr>
            <a:normAutofit fontScale="70000" lnSpcReduction="20000"/>
          </a:bodyPr>
          <a:lstStyle/>
          <a:p>
            <a:pPr marL="274320" indent="-274320" eaLnBrk="1" fontAlgn="auto" hangingPunct="1">
              <a:spcAft>
                <a:spcPts val="0"/>
              </a:spcAft>
              <a:buClr>
                <a:schemeClr val="accent3"/>
              </a:buClr>
              <a:buFont typeface="Wingdings 2"/>
              <a:buNone/>
              <a:defRPr/>
            </a:pPr>
            <a:endParaRPr lang="en-US" sz="3200"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pitchFamily="18" charset="2"/>
              <a:buNone/>
              <a:defRPr/>
            </a:pPr>
            <a:r>
              <a:rPr lang="en-US" sz="2000" dirty="0">
                <a:solidFill>
                  <a:srgbClr val="0D0D0D"/>
                </a:solidFill>
                <a:latin typeface="Times New Roman" pitchFamily="18" charset="0"/>
              </a:rPr>
              <a:t>    </a:t>
            </a:r>
            <a:r>
              <a:rPr lang="en-US" sz="3900" dirty="0">
                <a:solidFill>
                  <a:srgbClr val="FF0000"/>
                </a:solidFill>
                <a:latin typeface="Times New Roman" pitchFamily="18" charset="0"/>
              </a:rPr>
              <a:t>Without Name</a:t>
            </a:r>
          </a:p>
          <a:p>
            <a:pPr marL="274320" indent="-274320" eaLnBrk="1" fontAlgn="auto" hangingPunct="1">
              <a:spcAft>
                <a:spcPts val="0"/>
              </a:spcAft>
              <a:buClr>
                <a:schemeClr val="accent3"/>
              </a:buClr>
              <a:buFont typeface="Wingdings 2" pitchFamily="18" charset="2"/>
              <a:buNone/>
              <a:defRPr/>
            </a:pPr>
            <a:endParaRPr lang="en-US" sz="2000" dirty="0">
              <a:solidFill>
                <a:srgbClr val="0D0D0D"/>
              </a:solidFill>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pitchFamily="18" charset="2"/>
              <a:buNone/>
              <a:defRPr/>
            </a:pPr>
            <a:endParaRPr lang="en-US" sz="2000" dirty="0">
              <a:solidFill>
                <a:srgbClr val="0D0D0D"/>
              </a:solidFill>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pitchFamily="18" charset="2"/>
              <a:buNone/>
              <a:defRPr/>
            </a:pPr>
            <a:r>
              <a:rPr lang="en-US" sz="2000" dirty="0">
                <a:solidFill>
                  <a:srgbClr val="0D0D0D"/>
                </a:solidFill>
                <a:latin typeface="Times New Roman" pitchFamily="18" charset="0"/>
                <a:cs typeface="Times New Roman" pitchFamily="18" charset="0"/>
              </a:rPr>
              <a:t>             </a:t>
            </a:r>
          </a:p>
          <a:p>
            <a:pPr marL="274320" indent="-274320" eaLnBrk="1" fontAlgn="auto" hangingPunct="1">
              <a:spcAft>
                <a:spcPts val="0"/>
              </a:spcAft>
              <a:buClr>
                <a:schemeClr val="accent3"/>
              </a:buClr>
              <a:buFont typeface="Wingdings 2" pitchFamily="18" charset="2"/>
              <a:buNone/>
              <a:defRPr/>
            </a:pPr>
            <a:r>
              <a:rPr lang="en-US" sz="2000" dirty="0">
                <a:solidFill>
                  <a:srgbClr val="0D0D0D"/>
                </a:solidFill>
                <a:latin typeface="Times New Roman" pitchFamily="18" charset="0"/>
                <a:cs typeface="Times New Roman" pitchFamily="18" charset="0"/>
              </a:rPr>
              <a:t>             </a:t>
            </a:r>
            <a:r>
              <a:rPr lang="en-US" sz="3900" dirty="0">
                <a:solidFill>
                  <a:srgbClr val="0D0D0D"/>
                </a:solidFill>
                <a:latin typeface="Times New Roman" pitchFamily="18" charset="0"/>
                <a:cs typeface="Times New Roman" pitchFamily="18" charset="0"/>
              </a:rPr>
              <a:t>Wordsworth stated that Romantic poetry was marked by a </a:t>
            </a:r>
            <a:r>
              <a:rPr lang="en-US" altLang="en-US" sz="3900" dirty="0">
                <a:solidFill>
                  <a:srgbClr val="0D0D0D"/>
                </a:solidFill>
                <a:latin typeface="Times New Roman" pitchFamily="18" charset="0"/>
                <a:cs typeface="Times New Roman" pitchFamily="18" charset="0"/>
              </a:rPr>
              <a:t>“</a:t>
            </a:r>
            <a:r>
              <a:rPr lang="en-US" sz="3900" dirty="0">
                <a:solidFill>
                  <a:srgbClr val="0D0D0D"/>
                </a:solidFill>
                <a:latin typeface="Times New Roman" pitchFamily="18" charset="0"/>
                <a:cs typeface="Times New Roman" pitchFamily="18" charset="0"/>
              </a:rPr>
              <a:t>spontaneous overflow of powerful feelings</a:t>
            </a:r>
            <a:r>
              <a:rPr lang="en-US" altLang="en-US" sz="3900" dirty="0">
                <a:solidFill>
                  <a:srgbClr val="0D0D0D"/>
                </a:solidFill>
                <a:latin typeface="Times New Roman" pitchFamily="18" charset="0"/>
                <a:cs typeface="Times New Roman" pitchFamily="18" charset="0"/>
              </a:rPr>
              <a:t>”</a:t>
            </a:r>
            <a:r>
              <a:rPr lang="en-US" sz="3900" dirty="0">
                <a:solidFill>
                  <a:srgbClr val="0D0D0D"/>
                </a:solidFill>
                <a:latin typeface="Times New Roman" pitchFamily="18" charset="0"/>
                <a:cs typeface="Times New Roman" pitchFamily="18" charset="0"/>
              </a:rPr>
              <a:t> (263</a:t>
            </a:r>
            <a:r>
              <a:rPr lang="en-US" sz="3200" dirty="0">
                <a:solidFill>
                  <a:srgbClr val="0D0D0D"/>
                </a:solidFill>
                <a:latin typeface="Times New Roman" pitchFamily="18" charset="0"/>
                <a:cs typeface="Times New Roman" pitchFamily="18" charset="0"/>
              </a:rPr>
              <a:t>).</a:t>
            </a:r>
          </a:p>
          <a:p>
            <a:pPr marL="274320" indent="-274320" eaLnBrk="1" fontAlgn="auto" hangingPunct="1">
              <a:spcAft>
                <a:spcPts val="0"/>
              </a:spcAft>
              <a:buClr>
                <a:schemeClr val="accent3"/>
              </a:buClr>
              <a:buFont typeface="Wingdings 2"/>
              <a:buNone/>
              <a:defRPr/>
            </a:pPr>
            <a:endParaRPr lang="en-US" sz="3200" dirty="0">
              <a:latin typeface="Times New Roman" pitchFamily="18" charset="0"/>
              <a:cs typeface="Times New Roman" pitchFamily="18" charset="0"/>
            </a:endParaRPr>
          </a:p>
          <a:p>
            <a:pPr marL="274320" indent="-274320" eaLnBrk="1" fontAlgn="auto" hangingPunct="1">
              <a:lnSpc>
                <a:spcPct val="160000"/>
              </a:lnSpc>
              <a:spcAft>
                <a:spcPts val="0"/>
              </a:spcAft>
              <a:buClr>
                <a:schemeClr val="accent3"/>
              </a:buClr>
              <a:buFont typeface="Wingdings" pitchFamily="2" charset="2"/>
              <a:buNone/>
              <a:defRPr/>
            </a:pPr>
            <a:r>
              <a:rPr lang="en-US" sz="3200" dirty="0">
                <a:latin typeface="Times New Roman" pitchFamily="18" charset="0"/>
                <a:cs typeface="Times New Roman" pitchFamily="18" charset="0"/>
              </a:rPr>
              <a:t>                          </a:t>
            </a:r>
          </a:p>
          <a:p>
            <a:pPr marL="274320" indent="-274320" eaLnBrk="1" fontAlgn="auto" hangingPunct="1">
              <a:spcAft>
                <a:spcPts val="0"/>
              </a:spcAft>
              <a:buClr>
                <a:schemeClr val="accent3"/>
              </a:buClr>
              <a:buFont typeface="Wingdings 2" pitchFamily="18" charset="2"/>
              <a:buNone/>
              <a:defRPr/>
            </a:pPr>
            <a:r>
              <a:rPr lang="en-US" sz="2000" dirty="0">
                <a:solidFill>
                  <a:srgbClr val="0D0D0D"/>
                </a:solidFill>
                <a:latin typeface="Times New Roman" pitchFamily="18" charset="0"/>
              </a:rPr>
              <a:t> </a:t>
            </a:r>
            <a:endParaRPr lang="en-US"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68313" y="260350"/>
            <a:ext cx="8229600" cy="1143000"/>
          </a:xfrm>
        </p:spPr>
        <p:txBody>
          <a:bodyPr/>
          <a:lstStyle/>
          <a:p>
            <a:pPr algn="ctr" eaLnBrk="1" hangingPunct="1"/>
            <a:r>
              <a:rPr lang="en-US" sz="3600" b="1">
                <a:solidFill>
                  <a:srgbClr val="FF0000"/>
                </a:solidFill>
              </a:rPr>
              <a:t>Work by single author</a:t>
            </a:r>
            <a:endParaRPr lang="en-US" sz="3600"/>
          </a:p>
        </p:txBody>
      </p:sp>
      <p:sp>
        <p:nvSpPr>
          <p:cNvPr id="24579" name="Content Placeholder 2"/>
          <p:cNvSpPr>
            <a:spLocks noGrp="1"/>
          </p:cNvSpPr>
          <p:nvPr>
            <p:ph idx="1"/>
          </p:nvPr>
        </p:nvSpPr>
        <p:spPr>
          <a:xfrm>
            <a:off x="775321" y="1904999"/>
            <a:ext cx="7454279" cy="3732895"/>
          </a:xfrm>
        </p:spPr>
        <p:txBody>
          <a:bodyPr>
            <a:normAutofit fontScale="85000" lnSpcReduction="20000"/>
          </a:bodyPr>
          <a:lstStyle/>
          <a:p>
            <a:pPr eaLnBrk="1" hangingPunct="1">
              <a:buFont typeface="Wingdings" pitchFamily="2" charset="2"/>
              <a:buChar char="§"/>
            </a:pPr>
            <a:r>
              <a:rPr lang="en-US" sz="3200" dirty="0">
                <a:latin typeface="Times New Roman" pitchFamily="18" charset="0"/>
                <a:cs typeface="Times New Roman" pitchFamily="18" charset="0"/>
              </a:rPr>
              <a:t>With the Name of the Writer</a:t>
            </a:r>
          </a:p>
          <a:p>
            <a:pPr eaLnBrk="1" hangingPunct="1">
              <a:lnSpc>
                <a:spcPct val="160000"/>
              </a:lnSpc>
              <a:buFont typeface="Wingdings" pitchFamily="2" charset="2"/>
              <a:buNone/>
            </a:pPr>
            <a:r>
              <a:rPr lang="en-US" sz="3200" dirty="0">
                <a:latin typeface="Times New Roman" pitchFamily="18" charset="0"/>
                <a:cs typeface="Times New Roman" pitchFamily="18" charset="0"/>
              </a:rPr>
              <a:t>            </a:t>
            </a:r>
            <a:endParaRPr lang="en-US" sz="3200" dirty="0">
              <a:solidFill>
                <a:srgbClr val="0D0D0D"/>
              </a:solidFill>
              <a:latin typeface="Times New Roman" pitchFamily="18" charset="0"/>
              <a:cs typeface="Times New Roman" pitchFamily="18" charset="0"/>
            </a:endParaRPr>
          </a:p>
          <a:p>
            <a:pPr eaLnBrk="1" hangingPunct="1">
              <a:lnSpc>
                <a:spcPct val="160000"/>
              </a:lnSpc>
              <a:buFont typeface="Wingdings" pitchFamily="2" charset="2"/>
              <a:buNone/>
            </a:pPr>
            <a:r>
              <a:rPr lang="en-US" sz="3200" dirty="0">
                <a:solidFill>
                  <a:srgbClr val="0D0D0D"/>
                </a:solidFill>
                <a:latin typeface="Times New Roman" pitchFamily="18" charset="0"/>
                <a:cs typeface="Times New Roman" pitchFamily="18" charset="0"/>
              </a:rPr>
              <a:t>              Romantic poetry is characterized by the </a:t>
            </a:r>
            <a:r>
              <a:rPr lang="en-US" altLang="en-US" sz="3200" dirty="0">
                <a:solidFill>
                  <a:srgbClr val="0D0D0D"/>
                </a:solidFill>
                <a:latin typeface="Times New Roman" pitchFamily="18" charset="0"/>
                <a:cs typeface="Times New Roman" pitchFamily="18" charset="0"/>
              </a:rPr>
              <a:t>“</a:t>
            </a:r>
            <a:r>
              <a:rPr lang="en-US" sz="3200" dirty="0">
                <a:solidFill>
                  <a:srgbClr val="0D0D0D"/>
                </a:solidFill>
                <a:latin typeface="Times New Roman" pitchFamily="18" charset="0"/>
                <a:cs typeface="Times New Roman" pitchFamily="18" charset="0"/>
              </a:rPr>
              <a:t>spontaneous overflow of powerful feelings</a:t>
            </a:r>
            <a:r>
              <a:rPr lang="en-US" altLang="en-US" sz="3200" dirty="0">
                <a:solidFill>
                  <a:srgbClr val="0D0D0D"/>
                </a:solidFill>
                <a:latin typeface="Times New Roman" pitchFamily="18" charset="0"/>
                <a:cs typeface="Times New Roman" pitchFamily="18" charset="0"/>
              </a:rPr>
              <a:t>”</a:t>
            </a:r>
            <a:r>
              <a:rPr lang="en-US" sz="3200" dirty="0">
                <a:solidFill>
                  <a:srgbClr val="0D0D0D"/>
                </a:solidFill>
                <a:latin typeface="Times New Roman" pitchFamily="18" charset="0"/>
                <a:cs typeface="Times New Roman" pitchFamily="18" charset="0"/>
              </a:rPr>
              <a:t> (Wordsworth 263). </a:t>
            </a:r>
          </a:p>
          <a:p>
            <a:pPr eaLnBrk="1" hangingPunct="1">
              <a:lnSpc>
                <a:spcPct val="160000"/>
              </a:lnSpc>
              <a:buFont typeface="Wingdings" pitchFamily="2" charset="2"/>
              <a:buNone/>
            </a:pPr>
            <a:r>
              <a:rPr lang="en-US" sz="3200" dirty="0">
                <a:solidFill>
                  <a:srgbClr val="0D0D0D"/>
                </a:solidFill>
                <a:latin typeface="Times New Roman" pitchFamily="18" charset="0"/>
                <a:cs typeface="Times New Roman" pitchFamily="18" charset="0"/>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68" y="611686"/>
            <a:ext cx="8911687" cy="1280890"/>
          </a:xfrm>
        </p:spPr>
        <p:txBody>
          <a:bodyPr>
            <a:normAutofit fontScale="90000"/>
          </a:bodyPr>
          <a:lstStyle/>
          <a:p>
            <a:pPr eaLnBrk="1" hangingPunct="1">
              <a:defRPr/>
            </a:pPr>
            <a:r>
              <a:rPr lang="en-US" sz="2900" dirty="0">
                <a:solidFill>
                  <a:srgbClr val="FF0000"/>
                </a:solidFill>
              </a:rPr>
              <a:t/>
            </a:r>
            <a:br>
              <a:rPr lang="en-US" sz="2900" dirty="0">
                <a:solidFill>
                  <a:srgbClr val="FF0000"/>
                </a:solidFill>
              </a:rPr>
            </a:br>
            <a:r>
              <a:rPr lang="en-US" sz="2900" dirty="0">
                <a:solidFill>
                  <a:srgbClr val="FF0000"/>
                </a:solidFill>
              </a:rPr>
              <a:t/>
            </a:r>
            <a:br>
              <a:rPr lang="en-US" sz="2900" dirty="0">
                <a:solidFill>
                  <a:srgbClr val="FF0000"/>
                </a:solidFill>
              </a:rPr>
            </a:br>
            <a:r>
              <a:rPr lang="en-US" sz="2800" dirty="0">
                <a:solidFill>
                  <a:srgbClr val="072428"/>
                </a:solidFill>
                <a:latin typeface="Times New Roman" pitchFamily="18" charset="0"/>
              </a:rPr>
              <a:t> </a:t>
            </a:r>
            <a:r>
              <a:rPr lang="en-US" sz="4000" dirty="0">
                <a:solidFill>
                  <a:srgbClr val="FF0000"/>
                </a:solidFill>
                <a:latin typeface="Times New Roman" pitchFamily="18" charset="0"/>
              </a:rPr>
              <a:t>Authors with  same last names, give initial:</a:t>
            </a:r>
            <a:r>
              <a:rPr lang="en-US" sz="2800" dirty="0">
                <a:solidFill>
                  <a:srgbClr val="072428"/>
                </a:solidFill>
                <a:latin typeface="Times New Roman" pitchFamily="18" charset="0"/>
              </a:rPr>
              <a:t> </a:t>
            </a:r>
            <a:r>
              <a:rPr lang="en-US" sz="2900" dirty="0">
                <a:solidFill>
                  <a:srgbClr val="FF0000"/>
                </a:solidFill>
              </a:rPr>
              <a:t/>
            </a:r>
            <a:br>
              <a:rPr lang="en-US" sz="2900" dirty="0">
                <a:solidFill>
                  <a:srgbClr val="FF0000"/>
                </a:solidFill>
              </a:rPr>
            </a:br>
            <a:endParaRPr lang="en-US" sz="3600" dirty="0">
              <a:solidFill>
                <a:srgbClr val="FF0000"/>
              </a:solidFill>
            </a:endParaRPr>
          </a:p>
        </p:txBody>
      </p:sp>
      <p:sp>
        <p:nvSpPr>
          <p:cNvPr id="25603" name="Content Placeholder 2"/>
          <p:cNvSpPr>
            <a:spLocks noGrp="1"/>
          </p:cNvSpPr>
          <p:nvPr>
            <p:ph idx="1"/>
          </p:nvPr>
        </p:nvSpPr>
        <p:spPr>
          <a:xfrm>
            <a:off x="800168" y="2195719"/>
            <a:ext cx="8915400" cy="3777622"/>
          </a:xfrm>
        </p:spPr>
        <p:txBody>
          <a:bodyPr>
            <a:normAutofit fontScale="92500" lnSpcReduction="10000"/>
          </a:bodyPr>
          <a:lstStyle/>
          <a:p>
            <a:pPr eaLnBrk="1" hangingPunct="1">
              <a:lnSpc>
                <a:spcPct val="90000"/>
              </a:lnSpc>
              <a:buFont typeface="Wingdings 2" pitchFamily="18" charset="2"/>
              <a:buNone/>
            </a:pPr>
            <a:r>
              <a:rPr lang="en-US" sz="2000">
                <a:latin typeface="Times New Roman" pitchFamily="18" charset="0"/>
              </a:rPr>
              <a:t> </a:t>
            </a:r>
            <a:r>
              <a:rPr lang="en-US" sz="2400">
                <a:latin typeface="Times New Roman" pitchFamily="18" charset="0"/>
              </a:rPr>
              <a:t>(</a:t>
            </a:r>
            <a:r>
              <a:rPr lang="en-US" sz="2800">
                <a:latin typeface="Times New Roman" pitchFamily="18" charset="0"/>
              </a:rPr>
              <a:t>R. Miller 24)         (A. Miller 32)</a:t>
            </a:r>
          </a:p>
          <a:p>
            <a:pPr eaLnBrk="1" hangingPunct="1">
              <a:lnSpc>
                <a:spcPct val="90000"/>
              </a:lnSpc>
              <a:buFont typeface="Wingdings 2" pitchFamily="18" charset="2"/>
              <a:buNone/>
            </a:pPr>
            <a:endParaRPr lang="en-US" sz="3600">
              <a:latin typeface="Times New Roman" pitchFamily="18" charset="0"/>
            </a:endParaRPr>
          </a:p>
          <a:p>
            <a:pPr eaLnBrk="1" hangingPunct="1">
              <a:lnSpc>
                <a:spcPct val="90000"/>
              </a:lnSpc>
              <a:buFont typeface="Wingdings" pitchFamily="2" charset="2"/>
              <a:buChar char="Ø"/>
            </a:pPr>
            <a:r>
              <a:rPr lang="en-US" sz="3600">
                <a:latin typeface="Times New Roman" pitchFamily="18" charset="0"/>
              </a:rPr>
              <a:t> </a:t>
            </a:r>
            <a:r>
              <a:rPr lang="en-US" sz="3600">
                <a:solidFill>
                  <a:srgbClr val="FF0000"/>
                </a:solidFill>
                <a:latin typeface="Times New Roman" pitchFamily="18" charset="0"/>
              </a:rPr>
              <a:t>If the initials too became same</a:t>
            </a:r>
            <a:endParaRPr lang="en-US" sz="3600">
              <a:latin typeface="Times New Roman" pitchFamily="18" charset="0"/>
            </a:endParaRPr>
          </a:p>
          <a:p>
            <a:pPr eaLnBrk="1" hangingPunct="1">
              <a:lnSpc>
                <a:spcPct val="90000"/>
              </a:lnSpc>
              <a:buFont typeface="Wingdings 2" pitchFamily="18" charset="2"/>
              <a:buNone/>
            </a:pPr>
            <a:r>
              <a:rPr lang="en-US" sz="1800">
                <a:latin typeface="Times New Roman" pitchFamily="18" charset="0"/>
              </a:rPr>
              <a:t>       </a:t>
            </a:r>
            <a:r>
              <a:rPr lang="en-US" sz="2800">
                <a:latin typeface="Times New Roman" pitchFamily="18" charset="0"/>
              </a:rPr>
              <a:t> </a:t>
            </a:r>
          </a:p>
          <a:p>
            <a:pPr eaLnBrk="1" hangingPunct="1">
              <a:lnSpc>
                <a:spcPct val="90000"/>
              </a:lnSpc>
              <a:buFont typeface="Wingdings 2" pitchFamily="18" charset="2"/>
              <a:buNone/>
            </a:pPr>
            <a:r>
              <a:rPr lang="en-US" sz="2800">
                <a:latin typeface="Times New Roman" pitchFamily="18" charset="0"/>
              </a:rPr>
              <a:t>(Benedict Anderson 12)   (Barry Anderson 56)</a:t>
            </a:r>
          </a:p>
          <a:p>
            <a:pPr eaLnBrk="1" hangingPunct="1">
              <a:lnSpc>
                <a:spcPct val="90000"/>
              </a:lnSpc>
              <a:buFont typeface="Wingdings 2" pitchFamily="18" charset="2"/>
              <a:buNone/>
            </a:pPr>
            <a:endParaRPr lang="en-US" sz="2000">
              <a:latin typeface="Times New Roman" pitchFamily="18" charset="0"/>
            </a:endParaRPr>
          </a:p>
          <a:p>
            <a:pPr eaLnBrk="1" hangingPunct="1">
              <a:lnSpc>
                <a:spcPct val="90000"/>
              </a:lnSpc>
              <a:buFont typeface="Wingdings" pitchFamily="2" charset="2"/>
              <a:buChar char="Ø"/>
            </a:pPr>
            <a:r>
              <a:rPr lang="en-US" sz="3600">
                <a:solidFill>
                  <a:srgbClr val="FF0000"/>
                </a:solidFill>
                <a:latin typeface="Times New Roman" pitchFamily="18" charset="0"/>
              </a:rPr>
              <a:t>Multiple works by the same author</a:t>
            </a:r>
          </a:p>
          <a:p>
            <a:pPr eaLnBrk="1" hangingPunct="1">
              <a:lnSpc>
                <a:spcPct val="90000"/>
              </a:lnSpc>
              <a:buFont typeface="Wingdings 2" pitchFamily="18" charset="2"/>
              <a:buNone/>
            </a:pPr>
            <a:r>
              <a:rPr lang="en-US" sz="2400">
                <a:latin typeface="Times New Roman" pitchFamily="18" charset="0"/>
              </a:rPr>
              <a:t>       </a:t>
            </a:r>
            <a:r>
              <a:rPr lang="en-US" sz="2800">
                <a:latin typeface="Times New Roman" pitchFamily="18" charset="0"/>
              </a:rPr>
              <a:t>(Fry, Anatomy 125)    (Fry, Archetypes  57)</a:t>
            </a:r>
            <a:endParaRPr lang="en-US" sz="2800">
              <a:solidFill>
                <a:srgbClr val="072428"/>
              </a:solidFill>
              <a:latin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95288" y="0"/>
            <a:ext cx="8229600" cy="1143000"/>
          </a:xfrm>
        </p:spPr>
        <p:txBody>
          <a:bodyPr/>
          <a:lstStyle/>
          <a:p>
            <a:pPr eaLnBrk="1" hangingPunct="1"/>
            <a:r>
              <a:rPr lang="en-US" sz="3600" b="1">
                <a:solidFill>
                  <a:srgbClr val="FF0000"/>
                </a:solidFill>
                <a:latin typeface="Times New Roman" pitchFamily="18" charset="0"/>
                <a:cs typeface="Times New Roman" pitchFamily="18" charset="0"/>
              </a:rPr>
              <a:t>Work by more than one author</a:t>
            </a:r>
          </a:p>
        </p:txBody>
      </p:sp>
      <p:sp>
        <p:nvSpPr>
          <p:cNvPr id="26627" name="Content Placeholder 2"/>
          <p:cNvSpPr>
            <a:spLocks noGrp="1"/>
          </p:cNvSpPr>
          <p:nvPr>
            <p:ph idx="1"/>
          </p:nvPr>
        </p:nvSpPr>
        <p:spPr>
          <a:xfrm>
            <a:off x="428625" y="1214438"/>
            <a:ext cx="8229600" cy="5286375"/>
          </a:xfrm>
        </p:spPr>
        <p:txBody>
          <a:bodyPr>
            <a:normAutofit lnSpcReduction="10000"/>
          </a:bodyPr>
          <a:lstStyle/>
          <a:p>
            <a:pPr eaLnBrk="1" hangingPunct="1">
              <a:buFont typeface="Wingdings 2" pitchFamily="18" charset="2"/>
              <a:buNone/>
            </a:pPr>
            <a:r>
              <a:rPr lang="en-US" sz="3200">
                <a:solidFill>
                  <a:srgbClr val="0D0D0D"/>
                </a:solidFill>
              </a:rPr>
              <a:t>      </a:t>
            </a:r>
            <a:r>
              <a:rPr lang="en-US" sz="2800">
                <a:latin typeface="Times New Roman" pitchFamily="18" charset="0"/>
                <a:cs typeface="Times New Roman" pitchFamily="18" charset="0"/>
              </a:rPr>
              <a:t>Smith, Yang, and Moore argue that tougher gun control is not needed in the United States (76).</a:t>
            </a:r>
          </a:p>
          <a:p>
            <a:pPr eaLnBrk="1" hangingPunct="1">
              <a:buFont typeface="Wingdings 2" pitchFamily="18" charset="2"/>
              <a:buNone/>
            </a:pPr>
            <a:endParaRPr lang="en-US" sz="2800">
              <a:latin typeface="Times New Roman" pitchFamily="18" charset="0"/>
              <a:cs typeface="Times New Roman" pitchFamily="18" charset="0"/>
            </a:endParaRPr>
          </a:p>
          <a:p>
            <a:pPr eaLnBrk="1" hangingPunct="1">
              <a:buFont typeface="Wingdings 2" pitchFamily="18" charset="2"/>
              <a:buNone/>
            </a:pPr>
            <a:r>
              <a:rPr lang="en-US" sz="2800">
                <a:latin typeface="Times New Roman" pitchFamily="18" charset="0"/>
                <a:cs typeface="Times New Roman" pitchFamily="18" charset="0"/>
              </a:rPr>
              <a:t>       The authors state "Tighter gun control in the United States erodes Second Amendment rights" (Smith, Yang, and Moore 76).</a:t>
            </a:r>
          </a:p>
          <a:p>
            <a:pPr eaLnBrk="1" hangingPunct="1">
              <a:buFont typeface="Wingdings 2" pitchFamily="18" charset="2"/>
              <a:buNone/>
            </a:pPr>
            <a:endParaRPr lang="en-US" sz="2800">
              <a:latin typeface="Times New Roman" pitchFamily="18" charset="0"/>
              <a:cs typeface="Times New Roman" pitchFamily="18" charset="0"/>
            </a:endParaRPr>
          </a:p>
          <a:p>
            <a:pPr eaLnBrk="1" hangingPunct="1">
              <a:buFont typeface="Wingdings 2" pitchFamily="18" charset="2"/>
              <a:buNone/>
            </a:pPr>
            <a:r>
              <a:rPr lang="en-US" sz="2800">
                <a:latin typeface="Times New Roman" pitchFamily="18" charset="0"/>
                <a:cs typeface="Times New Roman" pitchFamily="18" charset="0"/>
              </a:rPr>
              <a:t>        Legal experts counter Smith, Yang, and Moore's argument by noting that the current spike in gun violence in America compels law makers to adjust gun laws (Smith et al. 76).</a:t>
            </a:r>
          </a:p>
          <a:p>
            <a:pPr eaLnBrk="1" hangingPunct="1">
              <a:buFont typeface="Wingdings 2" pitchFamily="18" charset="2"/>
              <a:buNone/>
            </a:pPr>
            <a:endParaRPr lang="en-US" sz="2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95288" y="0"/>
            <a:ext cx="8229600" cy="1143000"/>
          </a:xfrm>
        </p:spPr>
        <p:txBody>
          <a:bodyPr/>
          <a:lstStyle/>
          <a:p>
            <a:pPr eaLnBrk="1" hangingPunct="1"/>
            <a:r>
              <a:rPr lang="en-US" sz="3600">
                <a:solidFill>
                  <a:srgbClr val="FF0000"/>
                </a:solidFill>
                <a:latin typeface="Times New Roman" pitchFamily="18" charset="0"/>
                <a:cs typeface="Times New Roman" pitchFamily="18" charset="0"/>
              </a:rPr>
              <a:t>Corporate author : full or shortened title</a:t>
            </a:r>
            <a:r>
              <a:rPr lang="en-US">
                <a:solidFill>
                  <a:srgbClr val="C00000"/>
                </a:solidFill>
              </a:rPr>
              <a:t> </a:t>
            </a:r>
          </a:p>
        </p:txBody>
      </p:sp>
      <p:sp>
        <p:nvSpPr>
          <p:cNvPr id="27651" name="Content Placeholder 2"/>
          <p:cNvSpPr>
            <a:spLocks noGrp="1"/>
          </p:cNvSpPr>
          <p:nvPr>
            <p:ph idx="1"/>
          </p:nvPr>
        </p:nvSpPr>
        <p:spPr>
          <a:xfrm>
            <a:off x="428625" y="1143000"/>
            <a:ext cx="8229600" cy="5143500"/>
          </a:xfrm>
        </p:spPr>
        <p:txBody>
          <a:bodyPr>
            <a:normAutofit lnSpcReduction="10000"/>
          </a:bodyPr>
          <a:lstStyle/>
          <a:p>
            <a:pPr eaLnBrk="1" hangingPunct="1">
              <a:buFont typeface="Wingdings 2" pitchFamily="18" charset="2"/>
              <a:buNone/>
            </a:pPr>
            <a:r>
              <a:rPr lang="en-US" sz="3200">
                <a:solidFill>
                  <a:srgbClr val="0D0D0D"/>
                </a:solidFill>
                <a:latin typeface="Times New Roman" pitchFamily="18" charset="0"/>
                <a:cs typeface="Times New Roman" pitchFamily="18" charset="0"/>
              </a:rPr>
              <a:t>        The quality of  research is in a “dismal state in the contemporary world” </a:t>
            </a:r>
            <a:r>
              <a:rPr lang="en-US" sz="3200">
                <a:solidFill>
                  <a:srgbClr val="404040"/>
                </a:solidFill>
                <a:latin typeface="Times New Roman" pitchFamily="18" charset="0"/>
                <a:cs typeface="Times New Roman" pitchFamily="18" charset="0"/>
              </a:rPr>
              <a:t>(National Research Council 230)</a:t>
            </a:r>
            <a:r>
              <a:rPr lang="en-US" sz="2800">
                <a:solidFill>
                  <a:srgbClr val="404040"/>
                </a:solidFill>
                <a:latin typeface="Times New Roman" pitchFamily="18" charset="0"/>
                <a:cs typeface="Times New Roman" pitchFamily="18" charset="0"/>
              </a:rPr>
              <a:t>.</a:t>
            </a:r>
          </a:p>
          <a:p>
            <a:pPr eaLnBrk="1" hangingPunct="1">
              <a:buFont typeface="Wingdings 2" pitchFamily="18" charset="2"/>
              <a:buNone/>
            </a:pPr>
            <a:r>
              <a:rPr lang="en-US" sz="3600">
                <a:solidFill>
                  <a:srgbClr val="FF0000"/>
                </a:solidFill>
                <a:latin typeface="Times New Roman" pitchFamily="18" charset="0"/>
                <a:cs typeface="Times New Roman" pitchFamily="18" charset="0"/>
              </a:rPr>
              <a:t>Unknown author– title in shortened or full</a:t>
            </a:r>
          </a:p>
          <a:p>
            <a:pPr eaLnBrk="1" hangingPunct="1">
              <a:buFont typeface="Wingdings 2" pitchFamily="18" charset="2"/>
              <a:buNone/>
            </a:pPr>
            <a:r>
              <a:rPr lang="en-US" sz="2400">
                <a:solidFill>
                  <a:srgbClr val="404040"/>
                </a:solidFill>
                <a:latin typeface="Times New Roman" pitchFamily="18" charset="0"/>
              </a:rPr>
              <a:t>         </a:t>
            </a:r>
            <a:r>
              <a:rPr lang="en-US" sz="3200">
                <a:solidFill>
                  <a:srgbClr val="404040"/>
                </a:solidFill>
                <a:latin typeface="Times New Roman" pitchFamily="18" charset="0"/>
              </a:rPr>
              <a:t>We see so many global warming hotspots in North America likely because this region has </a:t>
            </a:r>
            <a:r>
              <a:rPr lang="en-US" altLang="ja-JP" sz="3200">
                <a:solidFill>
                  <a:srgbClr val="404040"/>
                </a:solidFill>
                <a:latin typeface="Times New Roman" pitchFamily="18" charset="0"/>
                <a:ea typeface="ヒラギノ角ゴ Pro W3" charset="-128"/>
              </a:rPr>
              <a:t>“</a:t>
            </a:r>
            <a:r>
              <a:rPr lang="en-US" altLang="ja-JP" sz="3200">
                <a:solidFill>
                  <a:srgbClr val="404040"/>
                </a:solidFill>
                <a:latin typeface="Times New Roman" pitchFamily="18" charset="0"/>
                <a:cs typeface="HGP明朝E"/>
              </a:rPr>
              <a:t>more readily accessible climatic data and more comprehensive programs to monitor and study environmental change . . .” (</a:t>
            </a:r>
            <a:r>
              <a:rPr lang="en-US" altLang="ja-JP" sz="3200">
                <a:solidFill>
                  <a:srgbClr val="404040"/>
                </a:solidFill>
                <a:latin typeface="Times New Roman" pitchFamily="18" charset="0"/>
                <a:ea typeface="ヒラギノ角ゴ Pro W3" charset="-128"/>
              </a:rPr>
              <a:t>“</a:t>
            </a:r>
            <a:r>
              <a:rPr lang="en-US" altLang="ja-JP" sz="3200">
                <a:solidFill>
                  <a:srgbClr val="404040"/>
                </a:solidFill>
                <a:latin typeface="Times New Roman" pitchFamily="18" charset="0"/>
                <a:cs typeface="HGP明朝E"/>
              </a:rPr>
              <a:t>Impact of Global Warming</a:t>
            </a:r>
            <a:r>
              <a:rPr lang="en-US" altLang="ja-JP" sz="3200">
                <a:solidFill>
                  <a:srgbClr val="404040"/>
                </a:solidFill>
                <a:latin typeface="Times New Roman" pitchFamily="18" charset="0"/>
                <a:ea typeface="ヒラギノ角ゴ Pro W3" charset="-128"/>
              </a:rPr>
              <a:t>”</a:t>
            </a:r>
            <a:r>
              <a:rPr lang="en-US" altLang="ja-JP" sz="3200">
                <a:solidFill>
                  <a:srgbClr val="404040"/>
                </a:solidFill>
                <a:latin typeface="Times New Roman" pitchFamily="18" charset="0"/>
                <a:cs typeface="HGP明朝E"/>
              </a:rPr>
              <a:t> 6).</a:t>
            </a:r>
            <a:endParaRPr lang="en-US" sz="3200">
              <a:solidFill>
                <a:srgbClr val="404040"/>
              </a:solidFill>
              <a:latin typeface="Times New Roman" pitchFamily="18" charset="0"/>
            </a:endParaRPr>
          </a:p>
          <a:p>
            <a:pPr eaLnBrk="1" hangingPunct="1">
              <a:buFont typeface="Wingdings 2" pitchFamily="18" charset="2"/>
              <a:buNone/>
            </a:pPr>
            <a:endParaRPr lang="en-US" sz="2400">
              <a:solidFill>
                <a:srgbClr val="404040"/>
              </a:solidFill>
            </a:endParaRPr>
          </a:p>
          <a:p>
            <a:pPr eaLnBrk="1" hangingPunct="1">
              <a:buFont typeface="Wingdings" pitchFamily="2" charset="2"/>
              <a:buChar char="Ø"/>
            </a:pPr>
            <a:endParaRPr lang="en-US" sz="2400">
              <a:solidFill>
                <a:schemeClr val="accent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642938" y="0"/>
            <a:ext cx="8229600" cy="1143000"/>
          </a:xfrm>
        </p:spPr>
        <p:txBody>
          <a:bodyPr/>
          <a:lstStyle/>
          <a:p>
            <a:pPr eaLnBrk="1" hangingPunct="1"/>
            <a:r>
              <a:rPr lang="en-US" sz="3600">
                <a:solidFill>
                  <a:srgbClr val="FF0000"/>
                </a:solidFill>
                <a:latin typeface="Times New Roman" pitchFamily="18" charset="0"/>
                <a:cs typeface="Times New Roman" pitchFamily="18" charset="0"/>
              </a:rPr>
              <a:t>Classic works with multiple editions</a:t>
            </a:r>
            <a:endParaRPr lang="en-US" sz="3600">
              <a:solidFill>
                <a:srgbClr val="C00000"/>
              </a:solidFill>
            </a:endParaRPr>
          </a:p>
        </p:txBody>
      </p:sp>
      <p:sp>
        <p:nvSpPr>
          <p:cNvPr id="28675" name="Content Placeholder 2"/>
          <p:cNvSpPr>
            <a:spLocks noGrp="1"/>
          </p:cNvSpPr>
          <p:nvPr>
            <p:ph idx="1"/>
          </p:nvPr>
        </p:nvSpPr>
        <p:spPr>
          <a:xfrm>
            <a:off x="428625" y="1214438"/>
            <a:ext cx="8229600" cy="5214937"/>
          </a:xfrm>
        </p:spPr>
        <p:txBody>
          <a:bodyPr/>
          <a:lstStyle/>
          <a:p>
            <a:pPr lvl="1" eaLnBrk="1" hangingPunct="1">
              <a:buFont typeface="Wingdings" pitchFamily="2" charset="2"/>
              <a:buChar char="Ø"/>
            </a:pPr>
            <a:r>
              <a:rPr lang="en-US" sz="3000">
                <a:solidFill>
                  <a:srgbClr val="FF0000"/>
                </a:solidFill>
                <a:latin typeface="Times New Roman" pitchFamily="18" charset="0"/>
                <a:cs typeface="Times New Roman" pitchFamily="18" charset="0"/>
              </a:rPr>
              <a:t>Page number – semicolon-- chapter or book no.</a:t>
            </a:r>
          </a:p>
          <a:p>
            <a:pPr eaLnBrk="1" hangingPunct="1">
              <a:buFont typeface="Wingdings 2" pitchFamily="18" charset="2"/>
              <a:buNone/>
            </a:pPr>
            <a:r>
              <a:rPr lang="en-US" sz="2000">
                <a:latin typeface="Times New Roman" pitchFamily="18" charset="0"/>
                <a:cs typeface="Times New Roman" pitchFamily="18" charset="0"/>
              </a:rPr>
              <a:t>     </a:t>
            </a:r>
          </a:p>
          <a:p>
            <a:pPr eaLnBrk="1" hangingPunct="1">
              <a:buFont typeface="Wingdings 2" pitchFamily="18" charset="2"/>
              <a:buNone/>
            </a:pPr>
            <a:r>
              <a:rPr lang="en-US" sz="2000">
                <a:solidFill>
                  <a:schemeClr val="accent2"/>
                </a:solidFill>
                <a:latin typeface="Times New Roman" pitchFamily="18" charset="0"/>
                <a:cs typeface="Times New Roman" pitchFamily="18" charset="0"/>
              </a:rPr>
              <a:t>                   </a:t>
            </a:r>
            <a:r>
              <a:rPr lang="en-US" sz="3000">
                <a:solidFill>
                  <a:schemeClr val="accent2"/>
                </a:solidFill>
                <a:latin typeface="Times New Roman" pitchFamily="18" charset="0"/>
                <a:cs typeface="Times New Roman" pitchFamily="18" charset="0"/>
              </a:rPr>
              <a:t> </a:t>
            </a:r>
            <a:r>
              <a:rPr lang="en-US" sz="3000">
                <a:solidFill>
                  <a:srgbClr val="262626"/>
                </a:solidFill>
                <a:latin typeface="Times New Roman" pitchFamily="18" charset="0"/>
                <a:cs typeface="Times New Roman" pitchFamily="18" charset="0"/>
              </a:rPr>
              <a:t>Marx and Engels described human history as marked by class struggles (79; ch. 1).</a:t>
            </a:r>
          </a:p>
          <a:p>
            <a:pPr eaLnBrk="1" hangingPunct="1">
              <a:buFont typeface="Wingdings 2" pitchFamily="18" charset="2"/>
              <a:buNone/>
            </a:pPr>
            <a:r>
              <a:rPr lang="en-US" sz="3000">
                <a:solidFill>
                  <a:srgbClr val="262626"/>
                </a:solidFill>
                <a:latin typeface="Times New Roman" pitchFamily="18" charset="0"/>
                <a:cs typeface="Times New Roman" pitchFamily="18" charset="0"/>
              </a:rPr>
              <a:t>     </a:t>
            </a:r>
          </a:p>
          <a:p>
            <a:pPr eaLnBrk="1" hangingPunct="1">
              <a:buFont typeface="Wingdings 2" pitchFamily="18" charset="2"/>
              <a:buNone/>
            </a:pPr>
            <a:r>
              <a:rPr lang="en-US" sz="3000">
                <a:solidFill>
                  <a:srgbClr val="262626"/>
                </a:solidFill>
                <a:latin typeface="Times New Roman" pitchFamily="18" charset="0"/>
                <a:cs typeface="Times New Roman" pitchFamily="18" charset="0"/>
              </a:rPr>
              <a:t>              In Vindication of the Rights of Woman, Mary Wollstonecraft recollects many “women who, not led by degrees to proper studies, and not permitted to choose for themselves, have indeed been over grown children”(185; ch.13,sec. 2)</a:t>
            </a:r>
            <a:r>
              <a:rPr lang="en-US" sz="3000">
                <a:solidFill>
                  <a:srgbClr val="262626"/>
                </a:solidFill>
                <a:latin typeface="Times New Roman" pitchFamily="18" charset="0"/>
              </a:rPr>
              <a:t>.</a:t>
            </a:r>
          </a:p>
          <a:p>
            <a:pPr eaLnBrk="1" hangingPunct="1">
              <a:buFont typeface="Wingdings 2" pitchFamily="18" charset="2"/>
              <a:buNone/>
            </a:pPr>
            <a:endParaRPr lang="en-US" sz="2400">
              <a:solidFill>
                <a:srgbClr val="262626"/>
              </a:solidFill>
              <a:latin typeface="Times New Roman" pitchFamily="18" charset="0"/>
            </a:endParaRPr>
          </a:p>
          <a:p>
            <a:pPr eaLnBrk="1" hangingPunct="1"/>
            <a:endParaRPr lang="en-US" sz="20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68313" y="260350"/>
            <a:ext cx="8229600" cy="1143000"/>
          </a:xfrm>
        </p:spPr>
        <p:txBody>
          <a:bodyPr/>
          <a:lstStyle/>
          <a:p>
            <a:pPr eaLnBrk="1" hangingPunct="1"/>
            <a:r>
              <a:rPr lang="en-US" sz="3600">
                <a:solidFill>
                  <a:srgbClr val="FF0000"/>
                </a:solidFill>
                <a:latin typeface="Times New Roman" pitchFamily="18" charset="0"/>
                <a:cs typeface="Times New Roman" pitchFamily="18" charset="0"/>
              </a:rPr>
              <a:t>Multivolume works</a:t>
            </a:r>
            <a:endParaRPr lang="en-US" sz="3600">
              <a:solidFill>
                <a:srgbClr val="C00000"/>
              </a:solidFill>
            </a:endParaRPr>
          </a:p>
        </p:txBody>
      </p:sp>
      <p:sp>
        <p:nvSpPr>
          <p:cNvPr id="3" name="Content Placeholder 2"/>
          <p:cNvSpPr>
            <a:spLocks noGrp="1"/>
          </p:cNvSpPr>
          <p:nvPr>
            <p:ph idx="1"/>
          </p:nvPr>
        </p:nvSpPr>
        <p:spPr>
          <a:xfrm>
            <a:off x="457200" y="1357313"/>
            <a:ext cx="8229600" cy="4967287"/>
          </a:xfrm>
        </p:spPr>
        <p:txBody>
          <a:bodyPr>
            <a:normAutofit fontScale="85000" lnSpcReduction="20000"/>
          </a:bodyPr>
          <a:lstStyle/>
          <a:p>
            <a:pPr lvl="1" eaLnBrk="1" hangingPunct="1">
              <a:defRPr/>
            </a:pPr>
            <a:r>
              <a:rPr lang="en-US" sz="2200" dirty="0">
                <a:solidFill>
                  <a:srgbClr val="0D0D0D"/>
                </a:solidFill>
              </a:rPr>
              <a:t> </a:t>
            </a:r>
            <a:r>
              <a:rPr lang="en-US" sz="3900" dirty="0">
                <a:solidFill>
                  <a:srgbClr val="FF0000"/>
                </a:solidFill>
                <a:latin typeface="Times New Roman" pitchFamily="18" charset="0"/>
                <a:cs typeface="Times New Roman" pitchFamily="18" charset="0"/>
              </a:rPr>
              <a:t>Volume– colon-- space --page number(s)</a:t>
            </a:r>
          </a:p>
          <a:p>
            <a:pPr eaLnBrk="1" hangingPunct="1">
              <a:buFont typeface="Wingdings 2" pitchFamily="18" charset="2"/>
              <a:buNone/>
              <a:defRPr/>
            </a:pPr>
            <a:r>
              <a:rPr lang="en-US" sz="3900" dirty="0">
                <a:solidFill>
                  <a:srgbClr val="20C9F8"/>
                </a:solidFill>
                <a:latin typeface="Times New Roman" pitchFamily="18" charset="0"/>
                <a:cs typeface="Times New Roman" pitchFamily="18" charset="0"/>
              </a:rPr>
              <a:t>            </a:t>
            </a:r>
          </a:p>
          <a:p>
            <a:pPr eaLnBrk="1" hangingPunct="1">
              <a:buFont typeface="Wingdings 2" pitchFamily="18" charset="2"/>
              <a:buNone/>
              <a:defRPr/>
            </a:pPr>
            <a:r>
              <a:rPr lang="en-US" sz="1800" dirty="0">
                <a:solidFill>
                  <a:srgbClr val="20C9F8"/>
                </a:solidFill>
                <a:latin typeface="Times New Roman" pitchFamily="18" charset="0"/>
                <a:cs typeface="Times New Roman" pitchFamily="18" charset="0"/>
              </a:rPr>
              <a:t>                 </a:t>
            </a:r>
            <a:r>
              <a:rPr lang="en-US" sz="3000" dirty="0">
                <a:solidFill>
                  <a:srgbClr val="404040"/>
                </a:solidFill>
                <a:latin typeface="Times New Roman" pitchFamily="18" charset="0"/>
                <a:cs typeface="Times New Roman" pitchFamily="18" charset="0"/>
              </a:rPr>
              <a:t> </a:t>
            </a:r>
            <a:r>
              <a:rPr lang="en-US" sz="3300" dirty="0">
                <a:solidFill>
                  <a:srgbClr val="404040"/>
                </a:solidFill>
                <a:latin typeface="Times New Roman" pitchFamily="18" charset="0"/>
                <a:cs typeface="Times New Roman" pitchFamily="18" charset="0"/>
              </a:rPr>
              <a:t>. . . as Quintilian wrote in </a:t>
            </a:r>
            <a:r>
              <a:rPr lang="en-US" sz="3300" i="1" dirty="0" err="1">
                <a:solidFill>
                  <a:srgbClr val="404040"/>
                </a:solidFill>
                <a:latin typeface="Times New Roman" pitchFamily="18" charset="0"/>
                <a:cs typeface="Times New Roman" pitchFamily="18" charset="0"/>
              </a:rPr>
              <a:t>Institutio</a:t>
            </a:r>
            <a:r>
              <a:rPr lang="en-US" sz="3300" i="1" dirty="0">
                <a:solidFill>
                  <a:srgbClr val="404040"/>
                </a:solidFill>
                <a:latin typeface="Times New Roman" pitchFamily="18" charset="0"/>
                <a:cs typeface="Times New Roman" pitchFamily="18" charset="0"/>
              </a:rPr>
              <a:t> </a:t>
            </a:r>
            <a:r>
              <a:rPr lang="en-US" sz="3300" i="1" dirty="0" err="1">
                <a:solidFill>
                  <a:srgbClr val="404040"/>
                </a:solidFill>
                <a:latin typeface="Times New Roman" pitchFamily="18" charset="0"/>
                <a:cs typeface="Times New Roman" pitchFamily="18" charset="0"/>
              </a:rPr>
              <a:t>Oratoria</a:t>
            </a:r>
            <a:r>
              <a:rPr lang="en-US" sz="3300" dirty="0">
                <a:solidFill>
                  <a:srgbClr val="404040"/>
                </a:solidFill>
                <a:latin typeface="Times New Roman" pitchFamily="18" charset="0"/>
                <a:cs typeface="Times New Roman" pitchFamily="18" charset="0"/>
              </a:rPr>
              <a:t> (1: 14-17</a:t>
            </a:r>
            <a:r>
              <a:rPr lang="en-US" sz="3300" dirty="0">
                <a:solidFill>
                  <a:srgbClr val="0D0D0D"/>
                </a:solidFill>
                <a:latin typeface="Times New Roman" pitchFamily="18" charset="0"/>
                <a:cs typeface="Times New Roman" pitchFamily="18" charset="0"/>
              </a:rPr>
              <a:t>)</a:t>
            </a:r>
          </a:p>
          <a:p>
            <a:pPr eaLnBrk="1" hangingPunct="1">
              <a:buFont typeface="Wingdings 2" pitchFamily="18" charset="2"/>
              <a:buNone/>
              <a:defRPr/>
            </a:pPr>
            <a:r>
              <a:rPr lang="en-US" sz="2800" dirty="0">
                <a:solidFill>
                  <a:srgbClr val="20C9F8"/>
                </a:solidFill>
                <a:latin typeface="Times New Roman" pitchFamily="18" charset="0"/>
                <a:cs typeface="Times New Roman" pitchFamily="18" charset="0"/>
              </a:rPr>
              <a:t>.</a:t>
            </a:r>
          </a:p>
          <a:p>
            <a:pPr eaLnBrk="1" hangingPunct="1">
              <a:buFont typeface="Wingdings" pitchFamily="2" charset="2"/>
              <a:buChar char="§"/>
              <a:defRPr/>
            </a:pPr>
            <a:r>
              <a:rPr lang="en-US" sz="3900" dirty="0">
                <a:solidFill>
                  <a:srgbClr val="FF0000"/>
                </a:solidFill>
                <a:latin typeface="Times New Roman" pitchFamily="18" charset="0"/>
                <a:cs typeface="Times New Roman" pitchFamily="18" charset="0"/>
              </a:rPr>
              <a:t>Indirect sources</a:t>
            </a:r>
          </a:p>
          <a:p>
            <a:pPr eaLnBrk="1" hangingPunct="1">
              <a:buFont typeface="Wingdings" pitchFamily="2" charset="2"/>
              <a:buChar char="§"/>
              <a:defRPr/>
            </a:pPr>
            <a:endParaRPr lang="en-US" sz="1800" dirty="0">
              <a:solidFill>
                <a:srgbClr val="20C9F8"/>
              </a:solidFill>
              <a:latin typeface="Times New Roman" pitchFamily="18" charset="0"/>
              <a:cs typeface="Times New Roman" pitchFamily="18" charset="0"/>
            </a:endParaRPr>
          </a:p>
          <a:p>
            <a:pPr eaLnBrk="1" hangingPunct="1">
              <a:buFont typeface="Wingdings 2" pitchFamily="18" charset="2"/>
              <a:buNone/>
              <a:defRPr/>
            </a:pPr>
            <a:r>
              <a:rPr lang="en-US" sz="2000" dirty="0">
                <a:solidFill>
                  <a:srgbClr val="404040"/>
                </a:solidFill>
                <a:latin typeface="Times New Roman" pitchFamily="18" charset="0"/>
                <a:cs typeface="Times New Roman" pitchFamily="18" charset="0"/>
              </a:rPr>
              <a:t>       </a:t>
            </a:r>
            <a:r>
              <a:rPr lang="en-US" sz="3500" dirty="0" err="1">
                <a:solidFill>
                  <a:srgbClr val="404040"/>
                </a:solidFill>
                <a:latin typeface="Times New Roman" pitchFamily="18" charset="0"/>
                <a:cs typeface="Times New Roman" pitchFamily="18" charset="0"/>
              </a:rPr>
              <a:t>Ravitch</a:t>
            </a:r>
            <a:r>
              <a:rPr lang="en-US" sz="3500" dirty="0">
                <a:solidFill>
                  <a:srgbClr val="404040"/>
                </a:solidFill>
                <a:latin typeface="Times New Roman" pitchFamily="18" charset="0"/>
                <a:cs typeface="Times New Roman" pitchFamily="18" charset="0"/>
              </a:rPr>
              <a:t> argues that high schools are pressured to act as </a:t>
            </a:r>
            <a:r>
              <a:rPr lang="en-US" altLang="en-US" sz="3500" dirty="0">
                <a:solidFill>
                  <a:srgbClr val="404040"/>
                </a:solidFill>
                <a:latin typeface="Times New Roman" pitchFamily="18" charset="0"/>
                <a:cs typeface="Times New Roman" pitchFamily="18" charset="0"/>
              </a:rPr>
              <a:t>“</a:t>
            </a:r>
            <a:r>
              <a:rPr lang="en-US" sz="3500" dirty="0">
                <a:solidFill>
                  <a:srgbClr val="404040"/>
                </a:solidFill>
                <a:latin typeface="Times New Roman" pitchFamily="18" charset="0"/>
                <a:cs typeface="Times New Roman" pitchFamily="18" charset="0"/>
              </a:rPr>
              <a:t>social service centers, and they don't do that well</a:t>
            </a:r>
            <a:r>
              <a:rPr lang="en-US" altLang="en-US" sz="3500" dirty="0">
                <a:solidFill>
                  <a:srgbClr val="404040"/>
                </a:solidFill>
                <a:latin typeface="Times New Roman" pitchFamily="18" charset="0"/>
                <a:cs typeface="Times New Roman" pitchFamily="18" charset="0"/>
              </a:rPr>
              <a:t>“</a:t>
            </a:r>
            <a:r>
              <a:rPr lang="en-US" sz="3500" dirty="0">
                <a:solidFill>
                  <a:srgbClr val="404040"/>
                </a:solidFill>
                <a:latin typeface="Times New Roman" pitchFamily="18" charset="0"/>
                <a:cs typeface="Times New Roman" pitchFamily="18" charset="0"/>
              </a:rPr>
              <a:t> (</a:t>
            </a:r>
            <a:r>
              <a:rPr lang="en-US" sz="3500" dirty="0" err="1">
                <a:solidFill>
                  <a:srgbClr val="404040"/>
                </a:solidFill>
                <a:latin typeface="Times New Roman" pitchFamily="18" charset="0"/>
                <a:cs typeface="Times New Roman" pitchFamily="18" charset="0"/>
              </a:rPr>
              <a:t>qtd</a:t>
            </a:r>
            <a:r>
              <a:rPr lang="en-US" sz="3500" dirty="0">
                <a:solidFill>
                  <a:srgbClr val="404040"/>
                </a:solidFill>
                <a:latin typeface="Times New Roman" pitchFamily="18" charset="0"/>
                <a:cs typeface="Times New Roman" pitchFamily="18" charset="0"/>
              </a:rPr>
              <a:t>. in Weisman 259).</a:t>
            </a:r>
          </a:p>
          <a:p>
            <a:pPr eaLnBrk="1" hangingPunct="1">
              <a:buFont typeface="Wingdings" pitchFamily="2" charset="2"/>
              <a:buChar char="Ø"/>
              <a:defRPr/>
            </a:pPr>
            <a:endParaRPr lang="en-US" sz="1800" dirty="0">
              <a:solidFill>
                <a:srgbClr val="20C9F8"/>
              </a:solidFill>
            </a:endParaRPr>
          </a:p>
          <a:p>
            <a:pPr eaLnBrk="1" hangingPunct="1">
              <a:buFont typeface="Wingdings 2" pitchFamily="18" charset="2"/>
              <a:buNone/>
              <a:defRPr/>
            </a:pPr>
            <a:r>
              <a:rPr lang="en-US" sz="1800" dirty="0">
                <a:solidFill>
                  <a:srgbClr val="20C9F8"/>
                </a:solidFill>
              </a:rPr>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68313" y="0"/>
            <a:ext cx="8229600" cy="1143000"/>
          </a:xfrm>
        </p:spPr>
        <p:txBody>
          <a:bodyPr/>
          <a:lstStyle/>
          <a:p>
            <a:pPr eaLnBrk="1" hangingPunct="1"/>
            <a:r>
              <a:rPr lang="en-US" sz="3600">
                <a:solidFill>
                  <a:srgbClr val="FF0000"/>
                </a:solidFill>
                <a:latin typeface="Times New Roman" pitchFamily="18" charset="0"/>
                <a:cs typeface="Times New Roman" pitchFamily="18" charset="0"/>
              </a:rPr>
              <a:t>Multiple citations in a single parenthesis</a:t>
            </a:r>
            <a:endParaRPr lang="en-US" sz="3600"/>
          </a:p>
        </p:txBody>
      </p:sp>
      <p:sp>
        <p:nvSpPr>
          <p:cNvPr id="30723" name="Content Placeholder 2"/>
          <p:cNvSpPr>
            <a:spLocks noGrp="1"/>
          </p:cNvSpPr>
          <p:nvPr>
            <p:ph idx="1"/>
          </p:nvPr>
        </p:nvSpPr>
        <p:spPr>
          <a:xfrm>
            <a:off x="428625" y="1285875"/>
            <a:ext cx="8229600" cy="5072063"/>
          </a:xfrm>
        </p:spPr>
        <p:txBody>
          <a:bodyPr/>
          <a:lstStyle/>
          <a:p>
            <a:pPr eaLnBrk="1" hangingPunct="1">
              <a:lnSpc>
                <a:spcPct val="150000"/>
              </a:lnSpc>
              <a:buFont typeface="Wingdings 2" pitchFamily="18" charset="2"/>
              <a:buNone/>
            </a:pPr>
            <a:r>
              <a:rPr lang="en-US" sz="3600">
                <a:solidFill>
                  <a:srgbClr val="FF0000"/>
                </a:solidFill>
                <a:latin typeface="Times New Roman" pitchFamily="18" charset="0"/>
                <a:cs typeface="Times New Roman" pitchFamily="18" charset="0"/>
              </a:rPr>
              <a:t>  </a:t>
            </a:r>
            <a:r>
              <a:rPr lang="en-US" sz="3200">
                <a:solidFill>
                  <a:srgbClr val="262626"/>
                </a:solidFill>
                <a:latin typeface="Times New Roman" pitchFamily="18" charset="0"/>
                <a:cs typeface="Times New Roman" pitchFamily="18" charset="0"/>
              </a:rPr>
              <a:t> </a:t>
            </a:r>
            <a:r>
              <a:rPr lang="en-US" sz="3200">
                <a:solidFill>
                  <a:srgbClr val="0D0D0D"/>
                </a:solidFill>
                <a:latin typeface="Times New Roman" pitchFamily="18" charset="0"/>
                <a:cs typeface="Times New Roman" pitchFamily="18" charset="0"/>
              </a:rPr>
              <a:t>. . . as has been discussed elsewhere (Arnold 3; Eliot 21)</a:t>
            </a:r>
            <a:r>
              <a:rPr lang="en-US" sz="3200">
                <a:solidFill>
                  <a:srgbClr val="FF0000"/>
                </a:solidFill>
                <a:latin typeface="Times New Roman" pitchFamily="18" charset="0"/>
                <a:cs typeface="Times New Roman" pitchFamily="18" charset="0"/>
              </a:rPr>
              <a:t>.</a:t>
            </a:r>
          </a:p>
          <a:p>
            <a:pPr eaLnBrk="1" hangingPunct="1">
              <a:lnSpc>
                <a:spcPct val="150000"/>
              </a:lnSpc>
              <a:buFont typeface="Arial" pitchFamily="34" charset="0"/>
              <a:buChar char="•"/>
            </a:pPr>
            <a:r>
              <a:rPr lang="en-US" sz="2800">
                <a:solidFill>
                  <a:srgbClr val="0D0D0D"/>
                </a:solidFill>
                <a:latin typeface="Times New Roman" pitchFamily="18" charset="0"/>
                <a:cs typeface="Times New Roman" pitchFamily="18" charset="0"/>
              </a:rPr>
              <a:t>  </a:t>
            </a:r>
            <a:r>
              <a:rPr lang="en-US" sz="3200">
                <a:solidFill>
                  <a:srgbClr val="FF0000"/>
                </a:solidFill>
                <a:latin typeface="Times New Roman" pitchFamily="18" charset="0"/>
                <a:cs typeface="Times New Roman" pitchFamily="18" charset="0"/>
              </a:rPr>
              <a:t>Drama, verse plays and poems</a:t>
            </a:r>
            <a:r>
              <a:rPr lang="en-US" sz="2800">
                <a:solidFill>
                  <a:srgbClr val="0D0D0D"/>
                </a:solidFill>
                <a:latin typeface="Times New Roman" pitchFamily="18" charset="0"/>
                <a:cs typeface="Times New Roman" pitchFamily="18" charset="0"/>
              </a:rPr>
              <a:t> </a:t>
            </a:r>
          </a:p>
          <a:p>
            <a:pPr lvl="1" eaLnBrk="1" hangingPunct="1">
              <a:lnSpc>
                <a:spcPct val="150000"/>
              </a:lnSpc>
              <a:buFont typeface="Wingdings" pitchFamily="2" charset="2"/>
              <a:buChar char="Ø"/>
            </a:pPr>
            <a:r>
              <a:rPr lang="en-US" sz="3200">
                <a:solidFill>
                  <a:srgbClr val="0D0D0D"/>
                </a:solidFill>
                <a:latin typeface="Times New Roman" pitchFamily="18" charset="0"/>
                <a:cs typeface="Times New Roman" pitchFamily="18" charset="0"/>
              </a:rPr>
              <a:t> Mention  divisions--act, scene,canto, book, part--&amp;,parts</a:t>
            </a:r>
          </a:p>
          <a:p>
            <a:pPr eaLnBrk="1" hangingPunct="1">
              <a:lnSpc>
                <a:spcPct val="150000"/>
              </a:lnSpc>
              <a:buFont typeface="Wingdings 2" pitchFamily="18" charset="2"/>
              <a:buNone/>
            </a:pPr>
            <a:r>
              <a:rPr lang="en-US" sz="3200">
                <a:solidFill>
                  <a:srgbClr val="0D0D0D"/>
                </a:solidFill>
                <a:latin typeface="Times New Roman" pitchFamily="18" charset="0"/>
                <a:cs typeface="Times New Roman" pitchFamily="18" charset="0"/>
              </a:rPr>
              <a:t>         (Iliad 9.19)         (Hamlet V.1  5—10 )</a:t>
            </a:r>
          </a:p>
          <a:p>
            <a:pPr eaLnBrk="1" hangingPunct="1">
              <a:lnSpc>
                <a:spcPct val="150000"/>
              </a:lnSpc>
              <a:buFont typeface="Wingdings 2" pitchFamily="18" charset="2"/>
              <a:buNone/>
            </a:pPr>
            <a:endParaRPr lang="en-US" sz="2000">
              <a:solidFill>
                <a:srgbClr val="FF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226172" y="246408"/>
            <a:ext cx="8229600" cy="1143000"/>
          </a:xfrm>
        </p:spPr>
        <p:txBody>
          <a:bodyPr/>
          <a:lstStyle/>
          <a:p>
            <a:pPr eaLnBrk="1" hangingPunct="1"/>
            <a:r>
              <a:rPr lang="en-US" sz="3600">
                <a:solidFill>
                  <a:srgbClr val="FF0000"/>
                </a:solidFill>
                <a:latin typeface="Times New Roman" pitchFamily="18" charset="0"/>
                <a:cs typeface="Times New Roman" pitchFamily="18" charset="0"/>
              </a:rPr>
              <a:t>Interviews, Editorials, Articles</a:t>
            </a:r>
            <a:endParaRPr lang="en-US" sz="3600">
              <a:latin typeface="Times New Roman" pitchFamily="18" charset="0"/>
              <a:cs typeface="Times New Roman" pitchFamily="18" charset="0"/>
            </a:endParaRPr>
          </a:p>
        </p:txBody>
      </p:sp>
      <p:sp>
        <p:nvSpPr>
          <p:cNvPr id="3" name="Content Placeholder 2"/>
          <p:cNvSpPr>
            <a:spLocks noGrp="1"/>
          </p:cNvSpPr>
          <p:nvPr>
            <p:ph idx="1"/>
          </p:nvPr>
        </p:nvSpPr>
        <p:spPr>
          <a:xfrm>
            <a:off x="457200" y="1571625"/>
            <a:ext cx="8229600" cy="4752975"/>
          </a:xfrm>
        </p:spPr>
        <p:txBody>
          <a:bodyPr>
            <a:normAutofit/>
          </a:bodyPr>
          <a:lstStyle/>
          <a:p>
            <a:pPr eaLnBrk="1" hangingPunct="1">
              <a:buFont typeface="Wingdings 2" pitchFamily="18" charset="2"/>
              <a:buNone/>
              <a:defRPr/>
            </a:pPr>
            <a:r>
              <a:rPr lang="en-US" sz="3600" dirty="0">
                <a:solidFill>
                  <a:schemeClr val="tx1">
                    <a:lumMod val="85000"/>
                    <a:lumOff val="15000"/>
                  </a:schemeClr>
                </a:solidFill>
                <a:latin typeface="Times New Roman" pitchFamily="18" charset="0"/>
                <a:cs typeface="Times New Roman" pitchFamily="18" charset="0"/>
              </a:rPr>
              <a:t>Author’s last name, Shortened title</a:t>
            </a:r>
          </a:p>
          <a:p>
            <a:pPr eaLnBrk="1" hangingPunct="1">
              <a:buFont typeface="Wingdings 2" pitchFamily="18" charset="2"/>
              <a:buNone/>
              <a:defRPr/>
            </a:pPr>
            <a:r>
              <a:rPr lang="en-US" sz="1600" dirty="0">
                <a:latin typeface="Times New Roman" pitchFamily="18" charset="0"/>
                <a:cs typeface="Times New Roman" pitchFamily="18" charset="0"/>
              </a:rPr>
              <a:t>      </a:t>
            </a:r>
          </a:p>
          <a:p>
            <a:pPr eaLnBrk="1" hangingPunct="1">
              <a:buFont typeface="Wingdings 2" pitchFamily="18" charset="2"/>
              <a:buNone/>
              <a:defRPr/>
            </a:pPr>
            <a:r>
              <a:rPr lang="en-US" sz="1600" dirty="0">
                <a:latin typeface="Times New Roman" pitchFamily="18" charset="0"/>
                <a:cs typeface="Times New Roman" pitchFamily="18" charset="0"/>
              </a:rPr>
              <a:t>           </a:t>
            </a:r>
            <a:r>
              <a:rPr lang="en-US" sz="2800" dirty="0">
                <a:solidFill>
                  <a:srgbClr val="0D0D0D"/>
                </a:solidFill>
                <a:latin typeface="Times New Roman" pitchFamily="18" charset="0"/>
                <a:cs typeface="Times New Roman" pitchFamily="18" charset="0"/>
              </a:rPr>
              <a:t>(</a:t>
            </a:r>
            <a:r>
              <a:rPr lang="en-US" sz="2800" dirty="0" err="1">
                <a:solidFill>
                  <a:srgbClr val="0D0D0D"/>
                </a:solidFill>
                <a:latin typeface="Times New Roman" pitchFamily="18" charset="0"/>
                <a:cs typeface="Times New Roman" pitchFamily="18" charset="0"/>
              </a:rPr>
              <a:t>Varadarajan</a:t>
            </a:r>
            <a:r>
              <a:rPr lang="en-US" sz="2800" dirty="0">
                <a:solidFill>
                  <a:srgbClr val="0D0D0D"/>
                </a:solidFill>
                <a:latin typeface="Times New Roman" pitchFamily="18" charset="0"/>
                <a:cs typeface="Times New Roman" pitchFamily="18" charset="0"/>
              </a:rPr>
              <a:t>,  Interweaving</a:t>
            </a:r>
            <a:r>
              <a:rPr lang="en-US" sz="2800" dirty="0">
                <a:solidFill>
                  <a:srgbClr val="FF0000"/>
                </a:solidFill>
                <a:latin typeface="Times New Roman" pitchFamily="18" charset="0"/>
                <a:cs typeface="Times New Roman" pitchFamily="18" charset="0"/>
              </a:rPr>
              <a:t>)</a:t>
            </a:r>
          </a:p>
          <a:p>
            <a:pPr eaLnBrk="1" hangingPunct="1">
              <a:buFont typeface="Wingdings 2" pitchFamily="18" charset="2"/>
              <a:buNone/>
              <a:defRPr/>
            </a:pPr>
            <a:endParaRPr lang="en-US" sz="1800" dirty="0">
              <a:solidFill>
                <a:srgbClr val="FF0000"/>
              </a:solidFill>
              <a:latin typeface="Times New Roman" pitchFamily="18" charset="0"/>
              <a:cs typeface="Times New Roman" pitchFamily="18" charset="0"/>
            </a:endParaRPr>
          </a:p>
          <a:p>
            <a:pPr eaLnBrk="1" hangingPunct="1">
              <a:buFont typeface="Wingdings 2" pitchFamily="18" charset="2"/>
              <a:buNone/>
              <a:defRPr/>
            </a:pPr>
            <a:r>
              <a:rPr lang="en-US" sz="3200" dirty="0">
                <a:solidFill>
                  <a:srgbClr val="FF0000"/>
                </a:solidFill>
                <a:latin typeface="Times New Roman" pitchFamily="18" charset="0"/>
                <a:cs typeface="Times New Roman" pitchFamily="18" charset="0"/>
              </a:rPr>
              <a:t>Movies</a:t>
            </a:r>
          </a:p>
          <a:p>
            <a:pPr lvl="1" eaLnBrk="1" hangingPunct="1">
              <a:buFont typeface="Wingdings" pitchFamily="2" charset="2"/>
              <a:buChar char="Ø"/>
              <a:defRPr/>
            </a:pPr>
            <a:r>
              <a:rPr lang="en-US" sz="2200" dirty="0">
                <a:solidFill>
                  <a:srgbClr val="262626"/>
                </a:solidFill>
                <a:latin typeface="Times New Roman" pitchFamily="18" charset="0"/>
                <a:cs typeface="Times New Roman" pitchFamily="18" charset="0"/>
              </a:rPr>
              <a:t> </a:t>
            </a:r>
            <a:r>
              <a:rPr lang="en-US" sz="2800" dirty="0">
                <a:solidFill>
                  <a:schemeClr val="tx1">
                    <a:lumMod val="85000"/>
                    <a:lumOff val="15000"/>
                  </a:schemeClr>
                </a:solidFill>
                <a:latin typeface="Times New Roman" pitchFamily="18" charset="0"/>
                <a:cs typeface="Times New Roman" pitchFamily="18" charset="0"/>
              </a:rPr>
              <a:t>Title of </a:t>
            </a:r>
            <a:r>
              <a:rPr lang="en-US" sz="2800">
                <a:solidFill>
                  <a:schemeClr val="tx1">
                    <a:lumMod val="85000"/>
                    <a:lumOff val="15000"/>
                  </a:schemeClr>
                </a:solidFill>
                <a:latin typeface="Times New Roman" pitchFamily="18" charset="0"/>
                <a:cs typeface="Times New Roman" pitchFamily="18" charset="0"/>
              </a:rPr>
              <a:t>the </a:t>
            </a:r>
            <a:r>
              <a:rPr lang="en-GB" sz="2800">
                <a:solidFill>
                  <a:schemeClr val="tx1">
                    <a:lumMod val="85000"/>
                    <a:lumOff val="15000"/>
                  </a:schemeClr>
                </a:solidFill>
                <a:latin typeface="Times New Roman" pitchFamily="18" charset="0"/>
                <a:cs typeface="Times New Roman" pitchFamily="18" charset="0"/>
              </a:rPr>
              <a:t>film</a:t>
            </a:r>
            <a:r>
              <a:rPr lang="en-US" sz="2800">
                <a:solidFill>
                  <a:schemeClr val="tx1">
                    <a:lumMod val="85000"/>
                    <a:lumOff val="15000"/>
                  </a:schemeClr>
                </a:solidFill>
                <a:latin typeface="Times New Roman" pitchFamily="18" charset="0"/>
                <a:cs typeface="Times New Roman" pitchFamily="18" charset="0"/>
              </a:rPr>
              <a:t> </a:t>
            </a:r>
            <a:r>
              <a:rPr lang="en-US" sz="2800" dirty="0">
                <a:solidFill>
                  <a:schemeClr val="tx1">
                    <a:lumMod val="85000"/>
                    <a:lumOff val="15000"/>
                  </a:schemeClr>
                </a:solidFill>
                <a:latin typeface="Times New Roman" pitchFamily="18" charset="0"/>
                <a:cs typeface="Times New Roman" pitchFamily="18" charset="0"/>
              </a:rPr>
              <a:t>or Director’s name</a:t>
            </a:r>
          </a:p>
          <a:p>
            <a:pPr eaLnBrk="1" hangingPunct="1">
              <a:buFont typeface="Wingdings 2" pitchFamily="18" charset="2"/>
              <a:buNone/>
              <a:defRPr/>
            </a:pPr>
            <a:endParaRPr lang="en-US" sz="2800" dirty="0">
              <a:solidFill>
                <a:srgbClr val="262626"/>
              </a:solidFill>
              <a:latin typeface="Times New Roman" pitchFamily="18" charset="0"/>
              <a:cs typeface="Times New Roman" pitchFamily="18" charset="0"/>
            </a:endParaRPr>
          </a:p>
          <a:p>
            <a:pPr eaLnBrk="1" hangingPunct="1">
              <a:buFont typeface="Wingdings 2" pitchFamily="18" charset="2"/>
              <a:buNone/>
              <a:defRPr/>
            </a:pPr>
            <a:r>
              <a:rPr lang="en-US" sz="2800" dirty="0">
                <a:solidFill>
                  <a:srgbClr val="262626"/>
                </a:solidFill>
                <a:latin typeface="Times New Roman" pitchFamily="18" charset="0"/>
                <a:cs typeface="Times New Roman" pitchFamily="18" charset="0"/>
              </a:rPr>
              <a:t>             </a:t>
            </a:r>
            <a:r>
              <a:rPr lang="en-US" sz="2800" dirty="0">
                <a:solidFill>
                  <a:srgbClr val="0D0D0D"/>
                </a:solidFill>
                <a:latin typeface="Times New Roman" pitchFamily="18" charset="0"/>
                <a:cs typeface="Times New Roman" pitchFamily="18" charset="0"/>
              </a:rPr>
              <a:t>(Cameroon)  (Avatar)</a:t>
            </a:r>
          </a:p>
          <a:p>
            <a:pPr eaLnBrk="1" hangingPunct="1">
              <a:buFont typeface="Wingdings 2" pitchFamily="18" charset="2"/>
              <a:buNone/>
              <a:defRPr/>
            </a:pPr>
            <a:endParaRPr lang="en-US"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8th Edition</a:t>
            </a:r>
            <a:endParaRPr lang="en-US" dirty="0"/>
          </a:p>
        </p:txBody>
      </p:sp>
      <p:sp>
        <p:nvSpPr>
          <p:cNvPr id="3" name="TextBox 2"/>
          <p:cNvSpPr txBox="1"/>
          <p:nvPr/>
        </p:nvSpPr>
        <p:spPr>
          <a:xfrm>
            <a:off x="1447800" y="2590800"/>
            <a:ext cx="7239000" cy="1938992"/>
          </a:xfrm>
          <a:prstGeom prst="rect">
            <a:avLst/>
          </a:prstGeom>
          <a:noFill/>
        </p:spPr>
        <p:txBody>
          <a:bodyPr wrap="square" rtlCol="0">
            <a:spAutoFit/>
          </a:bodyPr>
          <a:lstStyle/>
          <a:p>
            <a:pPr>
              <a:buFont typeface="Arial" pitchFamily="34" charset="0"/>
              <a:buChar char="•"/>
            </a:pPr>
            <a:r>
              <a:rPr lang="en-US" dirty="0" smtClean="0"/>
              <a:t>Flexible</a:t>
            </a:r>
          </a:p>
          <a:p>
            <a:pPr>
              <a:buFont typeface="Arial" pitchFamily="34" charset="0"/>
              <a:buChar char="•"/>
            </a:pPr>
            <a:r>
              <a:rPr lang="en-US" dirty="0" smtClean="0"/>
              <a:t>Elements common to all sources are considered</a:t>
            </a:r>
          </a:p>
          <a:p>
            <a:pPr>
              <a:buFont typeface="Arial" pitchFamily="34" charset="0"/>
              <a:buChar char="•"/>
            </a:pPr>
            <a:r>
              <a:rPr lang="en-US" dirty="0" smtClean="0"/>
              <a:t>Include traditional and modern sources</a:t>
            </a:r>
          </a:p>
          <a:p>
            <a:pPr>
              <a:buFont typeface="Arial" pitchFamily="34" charset="0"/>
              <a:buChar char="•"/>
            </a:pPr>
            <a:r>
              <a:rPr lang="en-US" dirty="0" smtClean="0"/>
              <a:t>Focus on the visible features than the format(web/print)</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00034" y="2928934"/>
            <a:ext cx="8305800" cy="1143000"/>
          </a:xfrm>
        </p:spPr>
        <p:txBody>
          <a:bodyPr/>
          <a:lstStyle/>
          <a:p>
            <a:pPr algn="ctr">
              <a:defRPr/>
            </a:pPr>
            <a:r>
              <a:rPr lang="en-US" sz="5400" b="1" dirty="0">
                <a:solidFill>
                  <a:srgbClr val="FF0000"/>
                </a:solidFill>
              </a:rPr>
              <a:t>REFERENCE</a:t>
            </a:r>
            <a:endParaRPr lang="en-US" b="1" dirty="0">
              <a:solidFill>
                <a:srgbClr val="FF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4294967295"/>
          </p:nvPr>
        </p:nvSpPr>
        <p:spPr>
          <a:xfrm>
            <a:off x="762000" y="990600"/>
            <a:ext cx="8229600" cy="5429250"/>
          </a:xfrm>
        </p:spPr>
        <p:txBody>
          <a:bodyPr>
            <a:normAutofit/>
          </a:bodyPr>
          <a:lstStyle/>
          <a:p>
            <a:pPr eaLnBrk="1" hangingPunct="1"/>
            <a:r>
              <a:rPr lang="en-US" sz="3200" dirty="0">
                <a:latin typeface="Times New Roman" pitchFamily="18" charset="0"/>
                <a:cs typeface="Times New Roman" pitchFamily="18" charset="0"/>
              </a:rPr>
              <a:t>Work cited, bibliography, </a:t>
            </a:r>
            <a:r>
              <a:rPr lang="en-US" sz="3200" dirty="0" smtClean="0">
                <a:latin typeface="Times New Roman" pitchFamily="18" charset="0"/>
                <a:cs typeface="Times New Roman" pitchFamily="18" charset="0"/>
              </a:rPr>
              <a:t>select</a:t>
            </a:r>
            <a:endParaRPr lang="en-US" sz="3200" dirty="0">
              <a:latin typeface="Times New Roman" pitchFamily="18" charset="0"/>
              <a:cs typeface="Times New Roman" pitchFamily="18" charset="0"/>
            </a:endParaRPr>
          </a:p>
          <a:p>
            <a:pPr eaLnBrk="1" hangingPunct="1">
              <a:buFont typeface="Wingdings 2" pitchFamily="18" charset="2"/>
              <a:buNone/>
            </a:pPr>
            <a:endParaRPr lang="en-US" sz="3200" dirty="0">
              <a:latin typeface="Times New Roman" pitchFamily="18" charset="0"/>
              <a:cs typeface="Times New Roman" pitchFamily="18" charset="0"/>
            </a:endParaRPr>
          </a:p>
          <a:p>
            <a:pPr eaLnBrk="1" hangingPunct="1"/>
            <a:r>
              <a:rPr lang="en-US" sz="3200" dirty="0">
                <a:latin typeface="Times New Roman" pitchFamily="18" charset="0"/>
                <a:cs typeface="Times New Roman" pitchFamily="18" charset="0"/>
              </a:rPr>
              <a:t> Arrange entries in alphabetical order</a:t>
            </a:r>
          </a:p>
          <a:p>
            <a:pPr eaLnBrk="1" hangingPunct="1">
              <a:buFont typeface="Wingdings 2" pitchFamily="18" charset="2"/>
              <a:buNone/>
            </a:pPr>
            <a:endParaRPr lang="en-US" sz="3200" dirty="0">
              <a:latin typeface="Times New Roman" pitchFamily="18" charset="0"/>
              <a:cs typeface="Times New Roman" pitchFamily="18" charset="0"/>
            </a:endParaRPr>
          </a:p>
          <a:p>
            <a:pPr eaLnBrk="1" hangingPunct="1"/>
            <a:r>
              <a:rPr lang="en-US" sz="3200" dirty="0">
                <a:latin typeface="Times New Roman" pitchFamily="18" charset="0"/>
                <a:cs typeface="Times New Roman" pitchFamily="18" charset="0"/>
              </a:rPr>
              <a:t> Begin each entry flush with the left margin</a:t>
            </a:r>
          </a:p>
          <a:p>
            <a:pPr eaLnBrk="1" hangingPunct="1">
              <a:buFont typeface="Wingdings 2" pitchFamily="18" charset="2"/>
              <a:buNone/>
            </a:pPr>
            <a:endParaRPr lang="en-US" sz="3200" dirty="0">
              <a:latin typeface="Times New Roman" pitchFamily="18" charset="0"/>
              <a:cs typeface="Times New Roman" pitchFamily="18" charset="0"/>
            </a:endParaRPr>
          </a:p>
          <a:p>
            <a:pPr eaLnBrk="1" hangingPunct="1"/>
            <a:r>
              <a:rPr lang="en-US" sz="3200" dirty="0">
                <a:latin typeface="Times New Roman" pitchFamily="18" charset="0"/>
                <a:cs typeface="Times New Roman" pitchFamily="18" charset="0"/>
              </a:rPr>
              <a:t>Entries run more than one line, indent the   	subsequent lines one half inch from the left 	margin (hanging indention)</a:t>
            </a:r>
          </a:p>
          <a:p>
            <a:pPr eaLnBrk="1" hangingPunct="1">
              <a:buFont typeface="Wingdings 2" pitchFamily="18" charset="2"/>
              <a:buNone/>
            </a:pPr>
            <a:endParaRPr lang="en-US" sz="3200" dirty="0">
              <a:latin typeface="Times New Roman" pitchFamily="18" charset="0"/>
              <a:cs typeface="Times New Roman" pitchFamily="18" charset="0"/>
            </a:endParaRPr>
          </a:p>
          <a:p>
            <a:pPr eaLnBrk="1" hangingPunct="1">
              <a:buFont typeface="Wingdings 2" pitchFamily="18" charset="2"/>
              <a:buNone/>
            </a:pPr>
            <a:endParaRPr lang="en-US" sz="32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28625" y="357188"/>
            <a:ext cx="8229600" cy="1143000"/>
          </a:xfrm>
        </p:spPr>
        <p:txBody>
          <a:bodyPr/>
          <a:lstStyle/>
          <a:p>
            <a:pPr algn="ctr" eaLnBrk="1" hangingPunct="1"/>
            <a:r>
              <a:rPr lang="en-US" sz="3600">
                <a:solidFill>
                  <a:srgbClr val="C00000"/>
                </a:solidFill>
              </a:rPr>
              <a:t>Works Cited Page: Books</a:t>
            </a:r>
            <a:endParaRPr lang="en-IN" sz="3600">
              <a:solidFill>
                <a:srgbClr val="C00000"/>
              </a:solidFill>
            </a:endParaRPr>
          </a:p>
        </p:txBody>
      </p:sp>
      <p:sp>
        <p:nvSpPr>
          <p:cNvPr id="3" name="Content Placeholder 2"/>
          <p:cNvSpPr>
            <a:spLocks noGrp="1"/>
          </p:cNvSpPr>
          <p:nvPr>
            <p:ph idx="1"/>
          </p:nvPr>
        </p:nvSpPr>
        <p:spPr>
          <a:xfrm>
            <a:off x="658467" y="1776622"/>
            <a:ext cx="7723534" cy="6605378"/>
          </a:xfrm>
        </p:spPr>
        <p:txBody>
          <a:bodyPr>
            <a:normAutofit fontScale="32500" lnSpcReduction="20000"/>
          </a:bodyPr>
          <a:lstStyle/>
          <a:p>
            <a:pPr marL="274320" indent="-274320" eaLnBrk="1" fontAlgn="auto" hangingPunct="1">
              <a:lnSpc>
                <a:spcPct val="120000"/>
              </a:lnSpc>
              <a:spcAft>
                <a:spcPts val="0"/>
              </a:spcAft>
              <a:buClr>
                <a:schemeClr val="accent3"/>
              </a:buClr>
              <a:buFont typeface="Wingdings" pitchFamily="2" charset="2"/>
              <a:buChar char="§"/>
              <a:defRPr/>
            </a:pPr>
            <a:r>
              <a:rPr lang="en-US" sz="5500" dirty="0">
                <a:solidFill>
                  <a:schemeClr val="tx1">
                    <a:lumMod val="85000"/>
                    <a:lumOff val="15000"/>
                  </a:schemeClr>
                </a:solidFill>
                <a:latin typeface="Times New Roman" pitchFamily="18" charset="0"/>
                <a:cs typeface="Times New Roman" pitchFamily="18" charset="0"/>
              </a:rPr>
              <a:t> Name of the author in reverse order </a:t>
            </a:r>
            <a:endParaRPr lang="en-GB" sz="5500" dirty="0">
              <a:solidFill>
                <a:schemeClr val="tx1">
                  <a:lumMod val="85000"/>
                  <a:lumOff val="15000"/>
                </a:schemeClr>
              </a:solidFill>
              <a:latin typeface="Times New Roman" pitchFamily="18" charset="0"/>
              <a:cs typeface="Times New Roman" pitchFamily="18" charset="0"/>
            </a:endParaRPr>
          </a:p>
          <a:p>
            <a:pPr marL="0" indent="0" eaLnBrk="1" fontAlgn="auto" hangingPunct="1">
              <a:lnSpc>
                <a:spcPct val="120000"/>
              </a:lnSpc>
              <a:spcAft>
                <a:spcPts val="0"/>
              </a:spcAft>
              <a:buClr>
                <a:schemeClr val="accent3"/>
              </a:buClr>
              <a:buNone/>
              <a:defRPr/>
            </a:pPr>
            <a:r>
              <a:rPr lang="en-US" sz="5500" dirty="0">
                <a:solidFill>
                  <a:schemeClr val="tx1">
                    <a:lumMod val="85000"/>
                    <a:lumOff val="15000"/>
                  </a:schemeClr>
                </a:solidFill>
                <a:latin typeface="Times New Roman" pitchFamily="18" charset="0"/>
                <a:cs typeface="Times New Roman" pitchFamily="18" charset="0"/>
              </a:rPr>
              <a:t>In general, omit titles, affiliations, and degrees that precede or follow names.</a:t>
            </a:r>
            <a:endParaRPr lang="en-GB" sz="5500" dirty="0">
              <a:solidFill>
                <a:schemeClr val="tx1">
                  <a:lumMod val="85000"/>
                  <a:lumOff val="15000"/>
                </a:schemeClr>
              </a:solidFill>
              <a:latin typeface="Times New Roman" pitchFamily="18" charset="0"/>
              <a:cs typeface="Times New Roman" pitchFamily="18" charset="0"/>
            </a:endParaRPr>
          </a:p>
          <a:p>
            <a:pPr marL="0" indent="0" eaLnBrk="1" fontAlgn="auto" hangingPunct="1">
              <a:lnSpc>
                <a:spcPct val="120000"/>
              </a:lnSpc>
              <a:spcAft>
                <a:spcPts val="0"/>
              </a:spcAft>
              <a:buClr>
                <a:schemeClr val="accent3"/>
              </a:buClr>
              <a:buNone/>
              <a:defRPr/>
            </a:pPr>
            <a:r>
              <a:rPr lang="en-US" sz="5500" dirty="0">
                <a:solidFill>
                  <a:schemeClr val="tx1">
                    <a:lumMod val="85000"/>
                    <a:lumOff val="15000"/>
                  </a:schemeClr>
                </a:solidFill>
                <a:latin typeface="Times New Roman" pitchFamily="18" charset="0"/>
                <a:cs typeface="Times New Roman" pitchFamily="18" charset="0"/>
              </a:rPr>
              <a:t>When an organization is both author and publisher, begin the entry with the work’s title, skipping the author element, and list the organization only as publisher. </a:t>
            </a:r>
            <a:r>
              <a:rPr lang="en-US" sz="5500" dirty="0">
                <a:solidFill>
                  <a:srgbClr val="C00000"/>
                </a:solidFill>
                <a:latin typeface="Times New Roman" pitchFamily="18" charset="0"/>
                <a:cs typeface="Times New Roman" pitchFamily="18" charset="0"/>
              </a:rPr>
              <a:t>Do not include The before the name of any organization in the works-cited list.</a:t>
            </a:r>
            <a:r>
              <a:rPr lang="en-US" sz="5500" i="1" dirty="0">
                <a:solidFill>
                  <a:srgbClr val="C00000"/>
                </a:solidFill>
                <a:latin typeface="Times New Roman" pitchFamily="18" charset="0"/>
                <a:cs typeface="Times New Roman" pitchFamily="18" charset="0"/>
              </a:rPr>
              <a:t> </a:t>
            </a:r>
            <a:endParaRPr lang="en-GB" sz="5500" i="1" dirty="0">
              <a:solidFill>
                <a:srgbClr val="C00000"/>
              </a:solidFill>
              <a:latin typeface="Times New Roman" pitchFamily="18" charset="0"/>
              <a:cs typeface="Times New Roman" pitchFamily="18" charset="0"/>
            </a:endParaRPr>
          </a:p>
          <a:p>
            <a:pPr marL="0" indent="0" eaLnBrk="1" fontAlgn="auto" hangingPunct="1">
              <a:lnSpc>
                <a:spcPct val="120000"/>
              </a:lnSpc>
              <a:spcAft>
                <a:spcPts val="0"/>
              </a:spcAft>
              <a:buClr>
                <a:schemeClr val="accent3"/>
              </a:buClr>
              <a:buNone/>
              <a:defRPr/>
            </a:pPr>
            <a:r>
              <a:rPr lang="en-US" sz="5500" i="1" dirty="0">
                <a:solidFill>
                  <a:schemeClr val="tx1">
                    <a:lumMod val="85000"/>
                    <a:lumOff val="15000"/>
                  </a:schemeClr>
                </a:solidFill>
                <a:latin typeface="Times New Roman" pitchFamily="18" charset="0"/>
                <a:cs typeface="Times New Roman" pitchFamily="18" charset="0"/>
              </a:rPr>
              <a:t>Title of Book</a:t>
            </a:r>
            <a:r>
              <a:rPr lang="en-US" sz="5500" dirty="0">
                <a:solidFill>
                  <a:schemeClr val="tx1">
                    <a:lumMod val="85000"/>
                    <a:lumOff val="15000"/>
                  </a:schemeClr>
                </a:solidFill>
                <a:latin typeface="Times New Roman" pitchFamily="18" charset="0"/>
                <a:cs typeface="Times New Roman" pitchFamily="18" charset="0"/>
              </a:rPr>
              <a:t>.</a:t>
            </a:r>
            <a:endParaRPr lang="en-GB" sz="5500" dirty="0">
              <a:solidFill>
                <a:schemeClr val="tx1">
                  <a:lumMod val="85000"/>
                  <a:lumOff val="15000"/>
                </a:schemeClr>
              </a:solidFill>
              <a:latin typeface="Times New Roman" pitchFamily="18" charset="0"/>
              <a:cs typeface="Times New Roman" pitchFamily="18" charset="0"/>
            </a:endParaRPr>
          </a:p>
          <a:p>
            <a:pPr marL="0" indent="0" eaLnBrk="1" fontAlgn="auto" hangingPunct="1">
              <a:lnSpc>
                <a:spcPct val="120000"/>
              </a:lnSpc>
              <a:spcAft>
                <a:spcPts val="0"/>
              </a:spcAft>
              <a:buClr>
                <a:schemeClr val="accent3"/>
              </a:buClr>
              <a:buNone/>
              <a:defRPr/>
            </a:pPr>
            <a:r>
              <a:rPr lang="en-US" sz="5500" dirty="0">
                <a:solidFill>
                  <a:schemeClr val="tx1">
                    <a:lumMod val="85000"/>
                    <a:lumOff val="15000"/>
                  </a:schemeClr>
                </a:solidFill>
                <a:latin typeface="Times New Roman" pitchFamily="18" charset="0"/>
                <a:cs typeface="Times New Roman" pitchFamily="18" charset="0"/>
              </a:rPr>
              <a:t>Titles should be stated in full in the works-cited list, including any subtitles. </a:t>
            </a:r>
            <a:endParaRPr lang="en-US" sz="5500" dirty="0" smtClean="0">
              <a:solidFill>
                <a:schemeClr val="tx1">
                  <a:lumMod val="85000"/>
                  <a:lumOff val="15000"/>
                </a:schemeClr>
              </a:solidFill>
              <a:latin typeface="Times New Roman" pitchFamily="18" charset="0"/>
              <a:cs typeface="Times New Roman" pitchFamily="18" charset="0"/>
            </a:endParaRPr>
          </a:p>
          <a:p>
            <a:pPr marL="0" indent="0" eaLnBrk="1" fontAlgn="auto" hangingPunct="1">
              <a:lnSpc>
                <a:spcPct val="120000"/>
              </a:lnSpc>
              <a:spcAft>
                <a:spcPts val="0"/>
              </a:spcAft>
              <a:buClr>
                <a:schemeClr val="accent3"/>
              </a:buClr>
              <a:buNone/>
              <a:defRPr/>
            </a:pPr>
            <a:r>
              <a:rPr lang="en-US" sz="5500" dirty="0" smtClean="0">
                <a:solidFill>
                  <a:schemeClr val="tx1">
                    <a:lumMod val="85000"/>
                    <a:lumOff val="15000"/>
                  </a:schemeClr>
                </a:solidFill>
                <a:latin typeface="Times New Roman" pitchFamily="18" charset="0"/>
                <a:cs typeface="Times New Roman" pitchFamily="18" charset="0"/>
              </a:rPr>
              <a:t>Regardless of where a title appears in your project—in the main text or in the works-cited list—its capitalization, punctuation, and presentation in italics or in quotation marks</a:t>
            </a:r>
            <a:endParaRPr lang="en-GB" sz="5500" dirty="0" smtClean="0">
              <a:solidFill>
                <a:schemeClr val="tx1">
                  <a:lumMod val="85000"/>
                  <a:lumOff val="15000"/>
                </a:schemeClr>
              </a:solidFill>
              <a:latin typeface="Times New Roman" pitchFamily="18" charset="0"/>
              <a:cs typeface="Times New Roman" pitchFamily="18" charset="0"/>
            </a:endParaRPr>
          </a:p>
          <a:p>
            <a:pPr marL="0" indent="0" eaLnBrk="1" fontAlgn="auto" hangingPunct="1">
              <a:lnSpc>
                <a:spcPct val="120000"/>
              </a:lnSpc>
              <a:spcAft>
                <a:spcPts val="0"/>
              </a:spcAft>
              <a:buClr>
                <a:schemeClr val="accent3"/>
              </a:buClr>
              <a:buNone/>
              <a:defRPr/>
            </a:pPr>
            <a:endParaRPr lang="en-GB" sz="5500" dirty="0" smtClean="0">
              <a:solidFill>
                <a:schemeClr val="tx1">
                  <a:lumMod val="85000"/>
                  <a:lumOff val="15000"/>
                </a:schemeClr>
              </a:solidFill>
              <a:latin typeface="Times New Roman" pitchFamily="18" charset="0"/>
              <a:cs typeface="Times New Roman" pitchFamily="18" charset="0"/>
            </a:endParaRPr>
          </a:p>
          <a:p>
            <a:pPr eaLnBrk="1" fontAlgn="auto" hangingPunct="1">
              <a:lnSpc>
                <a:spcPct val="120000"/>
              </a:lnSpc>
              <a:spcAft>
                <a:spcPts val="0"/>
              </a:spcAft>
              <a:buClr>
                <a:schemeClr val="accent3"/>
              </a:buClr>
              <a:defRPr/>
            </a:pPr>
            <a:r>
              <a:rPr lang="en-US" sz="5500" dirty="0" smtClean="0">
                <a:solidFill>
                  <a:schemeClr val="tx1">
                    <a:lumMod val="85000"/>
                    <a:lumOff val="15000"/>
                  </a:schemeClr>
                </a:solidFill>
                <a:latin typeface="Times New Roman" pitchFamily="18" charset="0"/>
                <a:cs typeface="Times New Roman" pitchFamily="18" charset="0"/>
              </a:rPr>
              <a:t> Publisher, </a:t>
            </a:r>
          </a:p>
          <a:p>
            <a:pPr marL="274320" indent="-274320" eaLnBrk="1" fontAlgn="auto" hangingPunct="1">
              <a:lnSpc>
                <a:spcPct val="120000"/>
              </a:lnSpc>
              <a:spcAft>
                <a:spcPts val="0"/>
              </a:spcAft>
              <a:buClr>
                <a:schemeClr val="accent3"/>
              </a:buClr>
              <a:buFont typeface="Wingdings" pitchFamily="2" charset="2"/>
              <a:buChar char="§"/>
              <a:defRPr/>
            </a:pPr>
            <a:r>
              <a:rPr lang="en-US" sz="5500" dirty="0" smtClean="0">
                <a:solidFill>
                  <a:schemeClr val="tx1">
                    <a:lumMod val="85000"/>
                    <a:lumOff val="15000"/>
                  </a:schemeClr>
                </a:solidFill>
                <a:latin typeface="Times New Roman" pitchFamily="18" charset="0"/>
                <a:cs typeface="Times New Roman" pitchFamily="18" charset="0"/>
              </a:rPr>
              <a:t> Year of</a:t>
            </a:r>
            <a:r>
              <a:rPr lang="en-GB" sz="5500" dirty="0" smtClean="0">
                <a:solidFill>
                  <a:schemeClr val="tx1">
                    <a:lumMod val="85000"/>
                    <a:lumOff val="15000"/>
                  </a:schemeClr>
                </a:solidFill>
                <a:latin typeface="Times New Roman" pitchFamily="18" charset="0"/>
                <a:cs typeface="Times New Roman" pitchFamily="18" charset="0"/>
              </a:rPr>
              <a:t> Publication</a:t>
            </a:r>
          </a:p>
          <a:p>
            <a:pPr marL="0" indent="0" eaLnBrk="1" fontAlgn="auto" hangingPunct="1">
              <a:lnSpc>
                <a:spcPct val="120000"/>
              </a:lnSpc>
              <a:spcAft>
                <a:spcPts val="0"/>
              </a:spcAft>
              <a:buClr>
                <a:schemeClr val="accent3"/>
              </a:buClr>
              <a:buNone/>
              <a:defRPr/>
            </a:pPr>
            <a:endParaRPr lang="en-US" sz="4200" dirty="0" smtClean="0">
              <a:latin typeface="Times New Roman" pitchFamily="18" charset="0"/>
              <a:cs typeface="Times New Roman" pitchFamily="18" charset="0"/>
            </a:endParaRPr>
          </a:p>
          <a:p>
            <a:pPr marL="274320" indent="-274320" eaLnBrk="1" fontAlgn="auto" hangingPunct="1">
              <a:lnSpc>
                <a:spcPct val="120000"/>
              </a:lnSpc>
              <a:spcAft>
                <a:spcPts val="0"/>
              </a:spcAft>
              <a:buClr>
                <a:schemeClr val="accent3"/>
              </a:buClr>
              <a:buFont typeface="Wingdings 2"/>
              <a:buChar char=""/>
              <a:defRPr/>
            </a:pPr>
            <a:endParaRPr lang="en-US" sz="2800" dirty="0"/>
          </a:p>
          <a:p>
            <a:pPr marL="274320" indent="-274320" eaLnBrk="1" fontAlgn="auto" hangingPunct="1">
              <a:lnSpc>
                <a:spcPct val="120000"/>
              </a:lnSpc>
              <a:spcAft>
                <a:spcPts val="0"/>
              </a:spcAft>
              <a:buClr>
                <a:schemeClr val="accent3"/>
              </a:buClr>
              <a:buFont typeface="Wingdings 2"/>
              <a:buNone/>
              <a:defRPr/>
            </a:pPr>
            <a:r>
              <a:rPr lang="en-US" sz="2800" dirty="0"/>
              <a:t>     </a:t>
            </a:r>
          </a:p>
          <a:p>
            <a:pPr marL="274320" indent="-274320" eaLnBrk="1" fontAlgn="auto" hangingPunct="1">
              <a:lnSpc>
                <a:spcPct val="120000"/>
              </a:lnSpc>
              <a:spcAft>
                <a:spcPts val="0"/>
              </a:spcAft>
              <a:buClr>
                <a:schemeClr val="accent3"/>
              </a:buClr>
              <a:buFont typeface="Wingdings 2"/>
              <a:buNone/>
              <a:defRPr/>
            </a:pPr>
            <a:endParaRPr lang="en-US" sz="2800" dirty="0">
              <a:solidFill>
                <a:schemeClr val="accent2"/>
              </a:solidFill>
              <a:latin typeface="Times New Roman" pitchFamily="18" charset="0"/>
            </a:endParaRPr>
          </a:p>
          <a:p>
            <a:pPr marL="274320" indent="-274320" fontAlgn="auto">
              <a:lnSpc>
                <a:spcPct val="120000"/>
              </a:lnSpc>
              <a:spcAft>
                <a:spcPts val="0"/>
              </a:spcAft>
              <a:buClr>
                <a:schemeClr val="accent3"/>
              </a:buClr>
              <a:buFont typeface="Wingdings 2"/>
              <a:buNone/>
              <a:defRPr/>
            </a:pPr>
            <a:endParaRPr lang="en-US" sz="2800" dirty="0">
              <a:solidFill>
                <a:schemeClr val="accent2"/>
              </a:solidFill>
              <a:latin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68313" y="476250"/>
            <a:ext cx="8229600" cy="1143000"/>
          </a:xfrm>
        </p:spPr>
        <p:txBody>
          <a:bodyPr/>
          <a:lstStyle/>
          <a:p>
            <a:pPr algn="ctr" eaLnBrk="1" hangingPunct="1"/>
            <a:r>
              <a:rPr lang="en-US" sz="3600">
                <a:solidFill>
                  <a:srgbClr val="FF0000"/>
                </a:solidFill>
                <a:latin typeface="Times New Roman" pitchFamily="18" charset="0"/>
                <a:cs typeface="Times New Roman" pitchFamily="18" charset="0"/>
              </a:rPr>
              <a:t>Single Author</a:t>
            </a:r>
            <a:endParaRPr lang="en-US" sz="3600"/>
          </a:p>
        </p:txBody>
      </p:sp>
      <p:sp>
        <p:nvSpPr>
          <p:cNvPr id="3" name="Content Placeholder 2"/>
          <p:cNvSpPr>
            <a:spLocks noGrp="1"/>
          </p:cNvSpPr>
          <p:nvPr>
            <p:ph idx="1"/>
          </p:nvPr>
        </p:nvSpPr>
        <p:spPr>
          <a:xfrm>
            <a:off x="457200" y="1935163"/>
            <a:ext cx="8229600" cy="4137025"/>
          </a:xfrm>
        </p:spPr>
        <p:txBody>
          <a:bodyPr>
            <a:normAutofit/>
          </a:bodyPr>
          <a:lstStyle/>
          <a:p>
            <a:pPr marL="274320" indent="-274320" eaLnBrk="1" fontAlgn="auto" hangingPunct="1">
              <a:lnSpc>
                <a:spcPct val="120000"/>
              </a:lnSpc>
              <a:spcAft>
                <a:spcPts val="0"/>
              </a:spcAft>
              <a:buClr>
                <a:schemeClr val="accent3"/>
              </a:buClr>
              <a:buFont typeface="Wingdings 2"/>
              <a:buNone/>
              <a:defRPr/>
            </a:pPr>
            <a:r>
              <a:rPr lang="en-US" sz="3600" dirty="0">
                <a:solidFill>
                  <a:srgbClr val="FF0000"/>
                </a:solidFill>
                <a:latin typeface="Times New Roman" pitchFamily="18" charset="0"/>
                <a:cs typeface="Times New Roman" pitchFamily="18" charset="0"/>
              </a:rPr>
              <a:t> </a:t>
            </a:r>
            <a:r>
              <a:rPr lang="en-US" sz="3200" dirty="0" err="1">
                <a:solidFill>
                  <a:schemeClr val="tx1">
                    <a:lumMod val="85000"/>
                    <a:lumOff val="15000"/>
                  </a:schemeClr>
                </a:solidFill>
                <a:latin typeface="Times New Roman" pitchFamily="18" charset="0"/>
              </a:rPr>
              <a:t>Gleick</a:t>
            </a:r>
            <a:r>
              <a:rPr lang="en-US" sz="3200" dirty="0">
                <a:solidFill>
                  <a:schemeClr val="tx1">
                    <a:lumMod val="85000"/>
                    <a:lumOff val="15000"/>
                  </a:schemeClr>
                </a:solidFill>
                <a:latin typeface="Times New Roman" pitchFamily="18" charset="0"/>
              </a:rPr>
              <a:t>, James. </a:t>
            </a:r>
            <a:r>
              <a:rPr lang="en-US" sz="3200" i="1" dirty="0">
                <a:solidFill>
                  <a:schemeClr val="tx1">
                    <a:lumMod val="85000"/>
                    <a:lumOff val="15000"/>
                  </a:schemeClr>
                </a:solidFill>
                <a:latin typeface="Times New Roman" pitchFamily="18" charset="0"/>
              </a:rPr>
              <a:t>Chaos: Making a New Science</a:t>
            </a:r>
            <a:r>
              <a:rPr lang="en-GB" sz="3200" i="1" dirty="0">
                <a:solidFill>
                  <a:schemeClr val="tx1">
                    <a:lumMod val="85000"/>
                    <a:lumOff val="15000"/>
                  </a:schemeClr>
                </a:solidFill>
                <a:latin typeface="Times New Roman" pitchFamily="18" charset="0"/>
              </a:rPr>
              <a:t>. </a:t>
            </a:r>
            <a:r>
              <a:rPr lang="en-US" sz="3200" dirty="0">
                <a:solidFill>
                  <a:schemeClr val="tx1">
                    <a:lumMod val="85000"/>
                    <a:lumOff val="15000"/>
                  </a:schemeClr>
                </a:solidFill>
                <a:latin typeface="Times New Roman" pitchFamily="18" charset="0"/>
              </a:rPr>
              <a:t>Penguin, </a:t>
            </a:r>
            <a:r>
              <a:rPr lang="en-GB" sz="3200" dirty="0">
                <a:solidFill>
                  <a:schemeClr val="tx1">
                    <a:lumMod val="85000"/>
                    <a:lumOff val="15000"/>
                  </a:schemeClr>
                </a:solidFill>
                <a:latin typeface="Times New Roman" pitchFamily="18" charset="0"/>
              </a:rPr>
              <a:t>1987, </a:t>
            </a:r>
            <a:r>
              <a:rPr lang="en-GB" sz="3200" dirty="0" smtClean="0">
                <a:solidFill>
                  <a:schemeClr val="tx1">
                    <a:lumMod val="85000"/>
                    <a:lumOff val="15000"/>
                  </a:schemeClr>
                </a:solidFill>
                <a:latin typeface="Times New Roman" pitchFamily="18" charset="0"/>
              </a:rPr>
              <a:t>pp.34-35.</a:t>
            </a:r>
            <a:endParaRPr lang="en-US" sz="3200" dirty="0">
              <a:solidFill>
                <a:schemeClr val="tx1">
                  <a:lumMod val="85000"/>
                  <a:lumOff val="15000"/>
                </a:schemeClr>
              </a:solidFill>
              <a:latin typeface="Times New Roman" pitchFamily="18" charset="0"/>
            </a:endParaRPr>
          </a:p>
          <a:p>
            <a:pPr marL="274320" indent="-274320" eaLnBrk="1" fontAlgn="auto" hangingPunct="1">
              <a:lnSpc>
                <a:spcPct val="120000"/>
              </a:lnSpc>
              <a:spcAft>
                <a:spcPts val="0"/>
              </a:spcAft>
              <a:buClr>
                <a:schemeClr val="accent3"/>
              </a:buClr>
              <a:buFont typeface="Wingdings 2"/>
              <a:buNone/>
              <a:defRPr/>
            </a:pPr>
            <a:r>
              <a:rPr lang="en-US" sz="3200" dirty="0">
                <a:solidFill>
                  <a:schemeClr val="tx1">
                    <a:lumMod val="85000"/>
                    <a:lumOff val="15000"/>
                  </a:schemeClr>
                </a:solidFill>
                <a:latin typeface="Times New Roman" pitchFamily="18" charset="0"/>
              </a:rPr>
              <a:t>   Richard, </a:t>
            </a:r>
            <a:r>
              <a:rPr lang="en-US" sz="3200" dirty="0" err="1">
                <a:solidFill>
                  <a:schemeClr val="tx1">
                    <a:lumMod val="85000"/>
                    <a:lumOff val="15000"/>
                  </a:schemeClr>
                </a:solidFill>
                <a:latin typeface="Times New Roman" pitchFamily="18" charset="0"/>
              </a:rPr>
              <a:t>Ivor</a:t>
            </a:r>
            <a:r>
              <a:rPr lang="en-US" sz="3200" dirty="0">
                <a:solidFill>
                  <a:schemeClr val="tx1">
                    <a:lumMod val="85000"/>
                    <a:lumOff val="15000"/>
                  </a:schemeClr>
                </a:solidFill>
                <a:latin typeface="Times New Roman" pitchFamily="18" charset="0"/>
              </a:rPr>
              <a:t> Armstrong. </a:t>
            </a:r>
            <a:r>
              <a:rPr lang="en-US" sz="3200" i="1" dirty="0">
                <a:solidFill>
                  <a:schemeClr val="tx1">
                    <a:lumMod val="85000"/>
                    <a:lumOff val="15000"/>
                  </a:schemeClr>
                </a:solidFill>
                <a:latin typeface="Times New Roman" pitchFamily="18" charset="0"/>
              </a:rPr>
              <a:t>Principles of Literary 	Criticism</a:t>
            </a:r>
            <a:r>
              <a:rPr lang="en-GB" sz="3200" i="1" dirty="0">
                <a:solidFill>
                  <a:schemeClr val="tx1">
                    <a:lumMod val="85000"/>
                    <a:lumOff val="15000"/>
                  </a:schemeClr>
                </a:solidFill>
                <a:latin typeface="Times New Roman" pitchFamily="18" charset="0"/>
              </a:rPr>
              <a:t>. </a:t>
            </a:r>
            <a:r>
              <a:rPr lang="en-US" sz="3200" dirty="0">
                <a:solidFill>
                  <a:schemeClr val="tx1">
                    <a:lumMod val="85000"/>
                    <a:lumOff val="15000"/>
                  </a:schemeClr>
                </a:solidFill>
                <a:latin typeface="Times New Roman" pitchFamily="18" charset="0"/>
              </a:rPr>
              <a:t>U of Pennsylvania</a:t>
            </a:r>
            <a:r>
              <a:rPr lang="en-GB" sz="3200" dirty="0">
                <a:solidFill>
                  <a:schemeClr val="tx1">
                    <a:lumMod val="85000"/>
                    <a:lumOff val="15000"/>
                  </a:schemeClr>
                </a:solidFill>
                <a:latin typeface="Times New Roman" pitchFamily="18" charset="0"/>
              </a:rPr>
              <a:t>,</a:t>
            </a:r>
            <a:r>
              <a:rPr lang="en-US" sz="3200" dirty="0">
                <a:solidFill>
                  <a:schemeClr val="tx1">
                    <a:lumMod val="85000"/>
                    <a:lumOff val="15000"/>
                  </a:schemeClr>
                </a:solidFill>
                <a:latin typeface="Times New Roman" pitchFamily="18" charset="0"/>
              </a:rPr>
              <a:t> 2007</a:t>
            </a:r>
            <a:r>
              <a:rPr lang="en-GB" sz="3200" dirty="0">
                <a:solidFill>
                  <a:schemeClr val="tx1">
                    <a:lumMod val="85000"/>
                    <a:lumOff val="15000"/>
                  </a:schemeClr>
                </a:solidFill>
                <a:latin typeface="Times New Roman" pitchFamily="18" charset="0"/>
              </a:rPr>
              <a:t>, p.227.</a:t>
            </a:r>
            <a:endParaRPr lang="en-US" sz="3200" i="1" dirty="0">
              <a:solidFill>
                <a:schemeClr val="tx1">
                  <a:lumMod val="85000"/>
                  <a:lumOff val="15000"/>
                </a:schemeClr>
              </a:solidFill>
              <a:latin typeface="Times New Roman" pitchFamily="18" charset="0"/>
            </a:endParaRPr>
          </a:p>
          <a:p>
            <a:pPr marL="274320" indent="-274320" eaLnBrk="1" fontAlgn="auto" hangingPunct="1">
              <a:spcAft>
                <a:spcPts val="0"/>
              </a:spcAft>
              <a:buClr>
                <a:schemeClr val="accent3"/>
              </a:buClr>
              <a:buFont typeface="Wingdings 2"/>
              <a:buChar char=""/>
              <a:defRPr/>
            </a:pPr>
            <a:endParaRPr lang="en-US" sz="32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500063" y="714375"/>
            <a:ext cx="8229600" cy="1143000"/>
          </a:xfrm>
        </p:spPr>
        <p:txBody>
          <a:bodyPr/>
          <a:lstStyle/>
          <a:p>
            <a:pPr algn="ctr" eaLnBrk="1" hangingPunct="1"/>
            <a:r>
              <a:rPr lang="en-US" sz="3600">
                <a:solidFill>
                  <a:srgbClr val="FF0000"/>
                </a:solidFill>
              </a:rPr>
              <a:t> MORE THAN ONE AUTHOR</a:t>
            </a:r>
            <a:endParaRPr lang="en-US" sz="3600"/>
          </a:p>
        </p:txBody>
      </p:sp>
      <p:sp>
        <p:nvSpPr>
          <p:cNvPr id="36867" name="Content Placeholder 2"/>
          <p:cNvSpPr>
            <a:spLocks noGrp="1"/>
          </p:cNvSpPr>
          <p:nvPr>
            <p:ph idx="1"/>
          </p:nvPr>
        </p:nvSpPr>
        <p:spPr>
          <a:xfrm>
            <a:off x="685800" y="2057400"/>
            <a:ext cx="8915400" cy="3777622"/>
          </a:xfrm>
        </p:spPr>
        <p:txBody>
          <a:bodyPr/>
          <a:lstStyle/>
          <a:p>
            <a:pPr eaLnBrk="1" hangingPunct="1">
              <a:buFont typeface="Wingdings 2" pitchFamily="18" charset="2"/>
              <a:buNone/>
            </a:pPr>
            <a:r>
              <a:rPr lang="en-US" sz="2800" dirty="0"/>
              <a:t>   </a:t>
            </a:r>
          </a:p>
          <a:p>
            <a:pPr eaLnBrk="1" hangingPunct="1">
              <a:buFont typeface="Wingdings 2" pitchFamily="18" charset="2"/>
              <a:buNone/>
            </a:pPr>
            <a:r>
              <a:rPr lang="en-US" sz="2800" dirty="0"/>
              <a:t>    </a:t>
            </a:r>
            <a:r>
              <a:rPr lang="en-US" sz="3200" dirty="0">
                <a:latin typeface="Times New Roman" pitchFamily="18" charset="0"/>
                <a:cs typeface="Times New Roman" pitchFamily="18" charset="0"/>
              </a:rPr>
              <a:t> Hutchinson, Linda, and Michael Hutchinson. 	</a:t>
            </a:r>
            <a:r>
              <a:rPr lang="en-US" sz="3200" i="1" dirty="0">
                <a:latin typeface="Times New Roman" pitchFamily="18" charset="0"/>
                <a:cs typeface="Times New Roman" pitchFamily="18" charset="0"/>
              </a:rPr>
              <a:t>Bodily Charm: Living Opera. </a:t>
            </a:r>
            <a:r>
              <a:rPr lang="en-US" sz="3200" dirty="0">
                <a:latin typeface="Times New Roman" pitchFamily="18" charset="0"/>
                <a:cs typeface="Times New Roman" pitchFamily="18" charset="0"/>
              </a:rPr>
              <a:t>University of 	Nebraska </a:t>
            </a:r>
            <a:r>
              <a:rPr lang="en-GB" sz="3200" dirty="0">
                <a:latin typeface="Times New Roman" pitchFamily="18" charset="0"/>
                <a:cs typeface="Times New Roman" pitchFamily="18" charset="0"/>
              </a:rPr>
              <a:t>,</a:t>
            </a:r>
            <a:r>
              <a:rPr lang="en-US" sz="3200" dirty="0">
                <a:latin typeface="Times New Roman" pitchFamily="18" charset="0"/>
                <a:cs typeface="Times New Roman" pitchFamily="18" charset="0"/>
              </a:rPr>
              <a:t> 2000</a:t>
            </a:r>
            <a:r>
              <a:rPr lang="en-GB" sz="3200" dirty="0">
                <a:latin typeface="Times New Roman" pitchFamily="18" charset="0"/>
                <a:cs typeface="Times New Roman" pitchFamily="18" charset="0"/>
              </a:rPr>
              <a:t>, p.456.</a:t>
            </a:r>
            <a:endParaRPr lang="en-US" sz="2800" dirty="0"/>
          </a:p>
          <a:p>
            <a:pPr eaLnBrk="1" hangingPunct="1">
              <a:buFont typeface="Wingdings 2" pitchFamily="18" charset="2"/>
              <a:buNone/>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68313" y="260350"/>
            <a:ext cx="8229600" cy="1143000"/>
          </a:xfrm>
        </p:spPr>
        <p:txBody>
          <a:bodyPr/>
          <a:lstStyle/>
          <a:p>
            <a:pPr algn="ctr" eaLnBrk="1" hangingPunct="1"/>
            <a:r>
              <a:rPr lang="en-US" sz="3600">
                <a:solidFill>
                  <a:srgbClr val="FF0000"/>
                </a:solidFill>
                <a:latin typeface="Times New Roman" pitchFamily="18" charset="0"/>
                <a:cs typeface="Times New Roman" pitchFamily="18" charset="0"/>
              </a:rPr>
              <a:t>MORE THAN THREE AUTHORS</a:t>
            </a:r>
          </a:p>
        </p:txBody>
      </p:sp>
      <p:sp>
        <p:nvSpPr>
          <p:cNvPr id="3" name="Content Placeholder 2"/>
          <p:cNvSpPr>
            <a:spLocks noGrp="1"/>
          </p:cNvSpPr>
          <p:nvPr>
            <p:ph idx="1"/>
          </p:nvPr>
        </p:nvSpPr>
        <p:spPr>
          <a:xfrm>
            <a:off x="500063" y="1500188"/>
            <a:ext cx="8229600" cy="4389437"/>
          </a:xfrm>
        </p:spPr>
        <p:txBody>
          <a:bodyPr>
            <a:normAutofit/>
          </a:bodyPr>
          <a:lstStyle/>
          <a:p>
            <a:pPr marL="274320" indent="-274320" eaLnBrk="1" fontAlgn="auto" hangingPunct="1">
              <a:spcAft>
                <a:spcPts val="0"/>
              </a:spcAft>
              <a:buClr>
                <a:schemeClr val="accent3"/>
              </a:buClr>
              <a:buFont typeface="Wingdings 2"/>
              <a:buNone/>
              <a:defRPr/>
            </a:pPr>
            <a:endParaRPr lang="en-US" sz="2800" dirty="0">
              <a:solidFill>
                <a:schemeClr val="tx1">
                  <a:lumMod val="95000"/>
                  <a:lumOff val="5000"/>
                </a:schemeClr>
              </a:solidFill>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r>
              <a:rPr lang="en-US" sz="3200" dirty="0" err="1">
                <a:solidFill>
                  <a:schemeClr val="tx1">
                    <a:lumMod val="95000"/>
                    <a:lumOff val="5000"/>
                  </a:schemeClr>
                </a:solidFill>
                <a:latin typeface="Times New Roman" pitchFamily="18" charset="0"/>
                <a:cs typeface="Times New Roman" pitchFamily="18" charset="0"/>
              </a:rPr>
              <a:t>Trivedi</a:t>
            </a:r>
            <a:r>
              <a:rPr lang="en-US" sz="3200" dirty="0">
                <a:solidFill>
                  <a:schemeClr val="tx1">
                    <a:lumMod val="95000"/>
                    <a:lumOff val="5000"/>
                  </a:schemeClr>
                </a:solidFill>
                <a:latin typeface="Times New Roman" pitchFamily="18" charset="0"/>
                <a:cs typeface="Times New Roman" pitchFamily="18" charset="0"/>
              </a:rPr>
              <a:t>, Harish, et al. </a:t>
            </a:r>
            <a:r>
              <a:rPr lang="en-US" sz="3200" i="1" dirty="0">
                <a:solidFill>
                  <a:schemeClr val="tx1">
                    <a:lumMod val="95000"/>
                    <a:lumOff val="5000"/>
                  </a:schemeClr>
                </a:solidFill>
                <a:latin typeface="Times New Roman" pitchFamily="18" charset="0"/>
                <a:cs typeface="Times New Roman" pitchFamily="18" charset="0"/>
              </a:rPr>
              <a:t>Indian English </a:t>
            </a:r>
            <a:r>
              <a:rPr lang="en-US" sz="3200" i="1" dirty="0" smtClean="0">
                <a:solidFill>
                  <a:schemeClr val="tx1">
                    <a:lumMod val="95000"/>
                    <a:lumOff val="5000"/>
                  </a:schemeClr>
                </a:solidFill>
                <a:latin typeface="Times New Roman" pitchFamily="18" charset="0"/>
                <a:cs typeface="Times New Roman" pitchFamily="18" charset="0"/>
              </a:rPr>
              <a:t>Fiction</a:t>
            </a:r>
            <a:r>
              <a:rPr lang="en-GB" sz="3200" i="1" dirty="0" smtClean="0">
                <a:solidFill>
                  <a:schemeClr val="tx1">
                    <a:lumMod val="95000"/>
                    <a:lumOff val="5000"/>
                  </a:schemeClr>
                </a:solidFill>
                <a:latin typeface="Times New Roman" pitchFamily="18" charset="0"/>
                <a:cs typeface="Times New Roman" pitchFamily="18" charset="0"/>
              </a:rPr>
              <a:t>. </a:t>
            </a:r>
            <a:r>
              <a:rPr lang="en-US" sz="3200" dirty="0">
                <a:solidFill>
                  <a:schemeClr val="tx1">
                    <a:lumMod val="95000"/>
                    <a:lumOff val="5000"/>
                  </a:schemeClr>
                </a:solidFill>
                <a:latin typeface="Times New Roman" pitchFamily="18" charset="0"/>
                <a:cs typeface="Times New Roman" pitchFamily="18" charset="0"/>
              </a:rPr>
              <a:t>Ravi </a:t>
            </a:r>
            <a:r>
              <a:rPr lang="en-US" sz="3200" dirty="0" err="1">
                <a:solidFill>
                  <a:schemeClr val="tx1">
                    <a:lumMod val="95000"/>
                    <a:lumOff val="5000"/>
                  </a:schemeClr>
                </a:solidFill>
                <a:latin typeface="Times New Roman" pitchFamily="18" charset="0"/>
                <a:cs typeface="Times New Roman" pitchFamily="18" charset="0"/>
              </a:rPr>
              <a:t>Dayal</a:t>
            </a:r>
            <a:r>
              <a:rPr lang="en-US" sz="3200" dirty="0">
                <a:solidFill>
                  <a:schemeClr val="tx1">
                    <a:lumMod val="95000"/>
                    <a:lumOff val="5000"/>
                  </a:schemeClr>
                </a:solidFill>
                <a:latin typeface="Times New Roman" pitchFamily="18" charset="0"/>
                <a:cs typeface="Times New Roman" pitchFamily="18" charset="0"/>
              </a:rPr>
              <a:t> , 1985</a:t>
            </a:r>
            <a:r>
              <a:rPr lang="en-GB" sz="3200" dirty="0">
                <a:solidFill>
                  <a:schemeClr val="tx1">
                    <a:lumMod val="95000"/>
                    <a:lumOff val="5000"/>
                  </a:schemeClr>
                </a:solidFill>
                <a:latin typeface="Times New Roman" pitchFamily="18" charset="0"/>
                <a:cs typeface="Times New Roman" pitchFamily="18" charset="0"/>
              </a:rPr>
              <a:t>, </a:t>
            </a:r>
            <a:r>
              <a:rPr lang="en-GB" sz="3200" dirty="0" smtClean="0">
                <a:solidFill>
                  <a:schemeClr val="tx1">
                    <a:lumMod val="95000"/>
                    <a:lumOff val="5000"/>
                  </a:schemeClr>
                </a:solidFill>
                <a:latin typeface="Times New Roman" pitchFamily="18" charset="0"/>
                <a:cs typeface="Times New Roman" pitchFamily="18" charset="0"/>
              </a:rPr>
              <a:t>p.98</a:t>
            </a:r>
            <a:r>
              <a:rPr lang="en-GB" sz="3200" dirty="0">
                <a:solidFill>
                  <a:schemeClr val="tx1">
                    <a:lumMod val="95000"/>
                    <a:lumOff val="5000"/>
                  </a:schemeClr>
                </a:solidFill>
                <a:latin typeface="Times New Roman" pitchFamily="18" charset="0"/>
                <a:cs typeface="Times New Roman" pitchFamily="18" charset="0"/>
              </a:rPr>
              <a:t>.</a:t>
            </a:r>
            <a:endParaRPr lang="en-US" sz="3200" dirty="0">
              <a:solidFill>
                <a:schemeClr val="tx1">
                  <a:lumMod val="95000"/>
                  <a:lumOff val="5000"/>
                </a:schemeClr>
              </a:solidFill>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r>
              <a:rPr lang="en-US" sz="3200" dirty="0">
                <a:solidFill>
                  <a:schemeClr val="tx1">
                    <a:lumMod val="95000"/>
                    <a:lumOff val="5000"/>
                  </a:schemeClr>
                </a:solidFill>
                <a:latin typeface="Times New Roman" pitchFamily="18" charset="0"/>
                <a:cs typeface="Times New Roman" pitchFamily="18" charset="0"/>
              </a:rPr>
              <a:t>                                       or</a:t>
            </a:r>
          </a:p>
          <a:p>
            <a:pPr marL="274320" indent="-274320" eaLnBrk="1" fontAlgn="auto" hangingPunct="1">
              <a:spcAft>
                <a:spcPts val="0"/>
              </a:spcAft>
              <a:buClr>
                <a:schemeClr val="accent3"/>
              </a:buClr>
              <a:buFont typeface="Wingdings 2"/>
              <a:buNone/>
              <a:defRPr/>
            </a:pPr>
            <a:endParaRPr lang="en-US" sz="3200" dirty="0">
              <a:solidFill>
                <a:schemeClr val="tx1">
                  <a:lumMod val="95000"/>
                  <a:lumOff val="5000"/>
                </a:schemeClr>
              </a:solidFill>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r>
              <a:rPr lang="en-US" sz="3200" dirty="0">
                <a:solidFill>
                  <a:schemeClr val="tx1">
                    <a:lumMod val="95000"/>
                    <a:lumOff val="5000"/>
                  </a:schemeClr>
                </a:solidFill>
                <a:latin typeface="Times New Roman" pitchFamily="18" charset="0"/>
                <a:cs typeface="Times New Roman" pitchFamily="18" charset="0"/>
              </a:rPr>
              <a:t>  </a:t>
            </a:r>
            <a:r>
              <a:rPr lang="en-US" sz="3200" dirty="0" err="1">
                <a:solidFill>
                  <a:schemeClr val="tx1">
                    <a:lumMod val="95000"/>
                    <a:lumOff val="5000"/>
                  </a:schemeClr>
                </a:solidFill>
                <a:latin typeface="Times New Roman" pitchFamily="18" charset="0"/>
                <a:cs typeface="Times New Roman" pitchFamily="18" charset="0"/>
              </a:rPr>
              <a:t>Trivedi</a:t>
            </a:r>
            <a:r>
              <a:rPr lang="en-US" sz="3200" dirty="0">
                <a:solidFill>
                  <a:schemeClr val="tx1">
                    <a:lumMod val="95000"/>
                    <a:lumOff val="5000"/>
                  </a:schemeClr>
                </a:solidFill>
                <a:latin typeface="Times New Roman" pitchFamily="18" charset="0"/>
                <a:cs typeface="Times New Roman" pitchFamily="18" charset="0"/>
              </a:rPr>
              <a:t>, Harish, </a:t>
            </a:r>
            <a:r>
              <a:rPr lang="en-US" sz="3200" dirty="0" err="1">
                <a:solidFill>
                  <a:schemeClr val="tx1">
                    <a:lumMod val="95000"/>
                    <a:lumOff val="5000"/>
                  </a:schemeClr>
                </a:solidFill>
                <a:latin typeface="Times New Roman" pitchFamily="18" charset="0"/>
                <a:cs typeface="Times New Roman" pitchFamily="18" charset="0"/>
              </a:rPr>
              <a:t>Vijayashree</a:t>
            </a:r>
            <a:r>
              <a:rPr lang="en-US" sz="3200" dirty="0">
                <a:solidFill>
                  <a:schemeClr val="tx1">
                    <a:lumMod val="95000"/>
                    <a:lumOff val="5000"/>
                  </a:schemeClr>
                </a:solidFill>
                <a:latin typeface="Times New Roman" pitchFamily="18" charset="0"/>
                <a:cs typeface="Times New Roman" pitchFamily="18" charset="0"/>
              </a:rPr>
              <a:t>, </a:t>
            </a:r>
            <a:r>
              <a:rPr lang="en-US" sz="3200" dirty="0" err="1">
                <a:solidFill>
                  <a:schemeClr val="tx1">
                    <a:lumMod val="95000"/>
                    <a:lumOff val="5000"/>
                  </a:schemeClr>
                </a:solidFill>
                <a:latin typeface="Times New Roman" pitchFamily="18" charset="0"/>
                <a:cs typeface="Times New Roman" pitchFamily="18" charset="0"/>
              </a:rPr>
              <a:t>Vijayarakhavan</a:t>
            </a:r>
            <a:r>
              <a:rPr lang="en-US" sz="3200" dirty="0">
                <a:solidFill>
                  <a:schemeClr val="tx1">
                    <a:lumMod val="95000"/>
                    <a:lumOff val="5000"/>
                  </a:schemeClr>
                </a:solidFill>
                <a:latin typeface="Times New Roman" pitchFamily="18" charset="0"/>
                <a:cs typeface="Times New Roman" pitchFamily="18" charset="0"/>
              </a:rPr>
              <a:t>,	and  </a:t>
            </a:r>
            <a:r>
              <a:rPr lang="en-US" sz="3200" dirty="0" err="1">
                <a:solidFill>
                  <a:schemeClr val="tx1">
                    <a:lumMod val="95000"/>
                    <a:lumOff val="5000"/>
                  </a:schemeClr>
                </a:solidFill>
                <a:latin typeface="Times New Roman" pitchFamily="18" charset="0"/>
                <a:cs typeface="Times New Roman" pitchFamily="18" charset="0"/>
              </a:rPr>
              <a:t>Meenakshi</a:t>
            </a:r>
            <a:r>
              <a:rPr lang="en-US" sz="3200" dirty="0">
                <a:solidFill>
                  <a:schemeClr val="tx1">
                    <a:lumMod val="95000"/>
                    <a:lumOff val="5000"/>
                  </a:schemeClr>
                </a:solidFill>
                <a:latin typeface="Times New Roman" pitchFamily="18" charset="0"/>
                <a:cs typeface="Times New Roman" pitchFamily="18" charset="0"/>
              </a:rPr>
              <a:t> </a:t>
            </a:r>
            <a:r>
              <a:rPr lang="en-US" sz="3200" dirty="0" err="1">
                <a:solidFill>
                  <a:schemeClr val="tx1">
                    <a:lumMod val="95000"/>
                    <a:lumOff val="5000"/>
                  </a:schemeClr>
                </a:solidFill>
                <a:latin typeface="Times New Roman" pitchFamily="18" charset="0"/>
                <a:cs typeface="Times New Roman" pitchFamily="18" charset="0"/>
              </a:rPr>
              <a:t>Mukherjee</a:t>
            </a:r>
            <a:r>
              <a:rPr lang="en-US" sz="3200" dirty="0">
                <a:solidFill>
                  <a:schemeClr val="tx1">
                    <a:lumMod val="95000"/>
                    <a:lumOff val="5000"/>
                  </a:schemeClr>
                </a:solidFill>
                <a:latin typeface="Times New Roman" pitchFamily="18" charset="0"/>
                <a:cs typeface="Times New Roman" pitchFamily="18" charset="0"/>
              </a:rPr>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32313" y="152400"/>
            <a:ext cx="8911687" cy="1280890"/>
          </a:xfrm>
        </p:spPr>
        <p:txBody>
          <a:bodyPr/>
          <a:lstStyle/>
          <a:p>
            <a:pPr algn="ctr" eaLnBrk="1" hangingPunct="1"/>
            <a:r>
              <a:rPr lang="en-US" sz="3600" dirty="0">
                <a:solidFill>
                  <a:srgbClr val="FF0000"/>
                </a:solidFill>
                <a:latin typeface="Times New Roman" pitchFamily="18" charset="0"/>
                <a:cs typeface="Times New Roman" pitchFamily="18" charset="0"/>
              </a:rPr>
              <a:t>TWO OR MORE WORKS BY THE SAME AUTHOR/S</a:t>
            </a:r>
            <a:endParaRPr lang="en-US" sz="3600" dirty="0">
              <a:latin typeface="Times New Roman" pitchFamily="18" charset="0"/>
              <a:cs typeface="Times New Roman" pitchFamily="18" charset="0"/>
            </a:endParaRPr>
          </a:p>
        </p:txBody>
      </p:sp>
      <p:sp>
        <p:nvSpPr>
          <p:cNvPr id="38915" name="Content Placeholder 2"/>
          <p:cNvSpPr>
            <a:spLocks noGrp="1"/>
          </p:cNvSpPr>
          <p:nvPr>
            <p:ph idx="1"/>
          </p:nvPr>
        </p:nvSpPr>
        <p:spPr>
          <a:xfrm>
            <a:off x="533400" y="1600200"/>
            <a:ext cx="8153400" cy="3962400"/>
          </a:xfrm>
        </p:spPr>
        <p:txBody>
          <a:bodyPr/>
          <a:lstStyle/>
          <a:p>
            <a:pPr eaLnBrk="1" hangingPunct="1"/>
            <a:r>
              <a:rPr lang="en-US" sz="1800" dirty="0"/>
              <a:t>  </a:t>
            </a:r>
            <a:r>
              <a:rPr lang="en-US" sz="2800" dirty="0"/>
              <a:t>Order the entries alphabetically by title </a:t>
            </a:r>
          </a:p>
          <a:p>
            <a:pPr eaLnBrk="1" hangingPunct="1"/>
            <a:r>
              <a:rPr lang="en-US" sz="2800" dirty="0"/>
              <a:t>Three hyphens in place of the author's name for every entry after the first</a:t>
            </a:r>
          </a:p>
          <a:p>
            <a:pPr eaLnBrk="1" hangingPunct="1">
              <a:lnSpc>
                <a:spcPct val="80000"/>
              </a:lnSpc>
              <a:buFont typeface="Wingdings 2" pitchFamily="18" charset="2"/>
              <a:buNone/>
            </a:pPr>
            <a:r>
              <a:rPr lang="en-US" sz="1800" dirty="0"/>
              <a:t> </a:t>
            </a:r>
            <a:r>
              <a:rPr lang="en-US" sz="2800" dirty="0">
                <a:latin typeface="Times New Roman" pitchFamily="18" charset="0"/>
                <a:cs typeface="Times New Roman" pitchFamily="18" charset="0"/>
              </a:rPr>
              <a:t>Gilbert, Sandra M., and Susan </a:t>
            </a:r>
            <a:r>
              <a:rPr lang="en-US" sz="2800" dirty="0" err="1">
                <a:latin typeface="Times New Roman" pitchFamily="18" charset="0"/>
                <a:cs typeface="Times New Roman" pitchFamily="18" charset="0"/>
              </a:rPr>
              <a:t>Gubar</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ed</a:t>
            </a:r>
            <a:r>
              <a:rPr lang="en-GB" sz="2800" dirty="0" err="1">
                <a:latin typeface="Times New Roman" pitchFamily="18" charset="0"/>
                <a:cs typeface="Times New Roman" pitchFamily="18" charset="0"/>
              </a:rPr>
              <a:t>itors</a:t>
            </a:r>
            <a:r>
              <a:rPr lang="en-GB" sz="2800"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Mad </a:t>
            </a:r>
            <a:r>
              <a:rPr lang="en-US" sz="2800" i="1" dirty="0">
                <a:latin typeface="Times New Roman" pitchFamily="18" charset="0"/>
                <a:cs typeface="Times New Roman" pitchFamily="18" charset="0"/>
              </a:rPr>
              <a:t>Woman 	in the Attic</a:t>
            </a:r>
          </a:p>
          <a:p>
            <a:pPr eaLnBrk="1" hangingPunct="1">
              <a:lnSpc>
                <a:spcPct val="80000"/>
              </a:lnSpc>
              <a:buFont typeface="Wingdings 2" pitchFamily="18" charset="2"/>
              <a:buNone/>
            </a:pPr>
            <a:endParaRPr lang="en-US" sz="2800" i="1" dirty="0">
              <a:latin typeface="Times New Roman" pitchFamily="18" charset="0"/>
              <a:cs typeface="Times New Roman" pitchFamily="18" charset="0"/>
            </a:endParaRPr>
          </a:p>
          <a:p>
            <a:pPr eaLnBrk="1" hangingPunct="1">
              <a:lnSpc>
                <a:spcPct val="80000"/>
              </a:lnSpc>
              <a:buFont typeface="Wingdings 2" pitchFamily="18" charset="2"/>
              <a:buNone/>
            </a:pPr>
            <a:r>
              <a:rPr lang="en-US"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 </a:t>
            </a:r>
            <a:r>
              <a:rPr lang="en-US" sz="2800" i="1" dirty="0">
                <a:latin typeface="Times New Roman" pitchFamily="18" charset="0"/>
                <a:cs typeface="Times New Roman" pitchFamily="18" charset="0"/>
              </a:rPr>
              <a:t>The Female Imagination</a:t>
            </a:r>
            <a:r>
              <a:rPr lang="en-US" sz="2800" i="1"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Gord</a:t>
            </a:r>
            <a:r>
              <a:rPr lang="en-GB" sz="2800" dirty="0" smtClean="0">
                <a:latin typeface="Times New Roman" pitchFamily="18" charset="0"/>
                <a:cs typeface="Times New Roman" pitchFamily="18" charset="0"/>
              </a:rPr>
              <a:t>on, </a:t>
            </a:r>
            <a:r>
              <a:rPr lang="en-US" sz="2800" dirty="0" smtClean="0">
                <a:latin typeface="Times New Roman" pitchFamily="18" charset="0"/>
                <a:cs typeface="Times New Roman" pitchFamily="18" charset="0"/>
              </a:rPr>
              <a:t>1986, </a:t>
            </a:r>
            <a:r>
              <a:rPr lang="en-GB" sz="2800" dirty="0" smtClean="0">
                <a:latin typeface="Times New Roman" pitchFamily="18" charset="0"/>
                <a:cs typeface="Times New Roman" pitchFamily="18" charset="0"/>
              </a:rPr>
              <a:t>pp</a:t>
            </a:r>
            <a:r>
              <a:rPr lang="en-GB" sz="2800" dirty="0">
                <a:latin typeface="Times New Roman" pitchFamily="18" charset="0"/>
                <a:cs typeface="Times New Roman" pitchFamily="18" charset="0"/>
              </a:rPr>
              <a:t>. 46-48</a:t>
            </a:r>
            <a:endParaRPr lang="en-US" sz="2800"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p:txBody>
          <a:bodyPr/>
          <a:lstStyle/>
          <a:p>
            <a:pPr algn="ctr" eaLnBrk="1" hangingPunct="1"/>
            <a:r>
              <a:rPr lang="en-US" sz="4000">
                <a:solidFill>
                  <a:srgbClr val="FF0000"/>
                </a:solidFill>
              </a:rPr>
              <a:t>SAMPLE</a:t>
            </a:r>
          </a:p>
        </p:txBody>
      </p:sp>
      <p:sp>
        <p:nvSpPr>
          <p:cNvPr id="39939" name="Rectangle 3"/>
          <p:cNvSpPr>
            <a:spLocks noGrp="1"/>
          </p:cNvSpPr>
          <p:nvPr>
            <p:ph idx="1"/>
          </p:nvPr>
        </p:nvSpPr>
        <p:spPr>
          <a:xfrm>
            <a:off x="457200" y="1928813"/>
            <a:ext cx="8229600" cy="4389437"/>
          </a:xfrm>
        </p:spPr>
        <p:txBody>
          <a:bodyPr/>
          <a:lstStyle/>
          <a:p>
            <a:pPr eaLnBrk="1" hangingPunct="1">
              <a:lnSpc>
                <a:spcPct val="80000"/>
              </a:lnSpc>
              <a:buFont typeface="Wingdings 2" pitchFamily="18" charset="2"/>
              <a:buNone/>
            </a:pPr>
            <a:r>
              <a:rPr lang="en-US" sz="3200">
                <a:latin typeface="Times New Roman" pitchFamily="18" charset="0"/>
                <a:cs typeface="Times New Roman" pitchFamily="18" charset="0"/>
              </a:rPr>
              <a:t>Burke, Kenneth. </a:t>
            </a:r>
            <a:r>
              <a:rPr lang="en-US" sz="3200" i="1">
                <a:latin typeface="Times New Roman" pitchFamily="18" charset="0"/>
                <a:cs typeface="Times New Roman" pitchFamily="18" charset="0"/>
              </a:rPr>
              <a:t>A Grammar of Motives</a:t>
            </a:r>
            <a:r>
              <a:rPr lang="en-US" sz="3200">
                <a:latin typeface="Times New Roman" pitchFamily="18" charset="0"/>
                <a:cs typeface="Times New Roman" pitchFamily="18" charset="0"/>
              </a:rPr>
              <a:t>. [...]</a:t>
            </a:r>
          </a:p>
          <a:p>
            <a:pPr eaLnBrk="1" hangingPunct="1">
              <a:lnSpc>
                <a:spcPct val="80000"/>
              </a:lnSpc>
              <a:buFont typeface="Wingdings 2" pitchFamily="18" charset="2"/>
              <a:buNone/>
            </a:pPr>
            <a:endParaRPr lang="en-US" sz="3200">
              <a:latin typeface="Times New Roman" pitchFamily="18" charset="0"/>
              <a:cs typeface="Times New Roman" pitchFamily="18" charset="0"/>
            </a:endParaRPr>
          </a:p>
          <a:p>
            <a:pPr eaLnBrk="1" hangingPunct="1">
              <a:lnSpc>
                <a:spcPct val="80000"/>
              </a:lnSpc>
              <a:buFont typeface="Wingdings 2" pitchFamily="18" charset="2"/>
              <a:buNone/>
            </a:pPr>
            <a:r>
              <a:rPr lang="en-US" sz="3200">
                <a:latin typeface="Times New Roman" pitchFamily="18" charset="0"/>
                <a:cs typeface="Times New Roman" pitchFamily="18" charset="0"/>
              </a:rPr>
              <a:t>      ---. </a:t>
            </a:r>
            <a:r>
              <a:rPr lang="en-US" sz="3200" i="1">
                <a:latin typeface="Times New Roman" pitchFamily="18" charset="0"/>
                <a:cs typeface="Times New Roman" pitchFamily="18" charset="0"/>
              </a:rPr>
              <a:t>A Rhetoric of Motives</a:t>
            </a:r>
            <a:r>
              <a:rPr lang="en-US" sz="3200">
                <a:latin typeface="Times New Roman" pitchFamily="18" charset="0"/>
                <a:cs typeface="Times New Roman" pitchFamily="18" charset="0"/>
              </a:rPr>
              <a:t>. [...]</a:t>
            </a:r>
          </a:p>
          <a:p>
            <a:pPr eaLnBrk="1" hangingPunct="1">
              <a:lnSpc>
                <a:spcPct val="80000"/>
              </a:lnSpc>
              <a:buFont typeface="Wingdings 2" pitchFamily="18" charset="2"/>
              <a:buNone/>
            </a:pPr>
            <a:endParaRPr lang="en-US" sz="3200">
              <a:latin typeface="Times New Roman" pitchFamily="18" charset="0"/>
              <a:cs typeface="Times New Roman" pitchFamily="18" charset="0"/>
            </a:endParaRPr>
          </a:p>
          <a:p>
            <a:pPr eaLnBrk="1" hangingPunct="1">
              <a:lnSpc>
                <a:spcPct val="80000"/>
              </a:lnSpc>
              <a:buFont typeface="Wingdings 2" pitchFamily="18" charset="2"/>
              <a:buNone/>
            </a:pPr>
            <a:r>
              <a:rPr lang="en-US" sz="3200">
                <a:latin typeface="Times New Roman" pitchFamily="18" charset="0"/>
                <a:cs typeface="Times New Roman" pitchFamily="18" charset="0"/>
              </a:rPr>
              <a:t>     ---</a:t>
            </a:r>
            <a:r>
              <a:rPr lang="en-GB" sz="3200">
                <a:latin typeface="Times New Roman" pitchFamily="18" charset="0"/>
                <a:cs typeface="Times New Roman" pitchFamily="18" charset="0"/>
              </a:rPr>
              <a:t>,</a:t>
            </a:r>
            <a:r>
              <a:rPr lang="en-US" sz="3200">
                <a:latin typeface="Times New Roman" pitchFamily="18" charset="0"/>
                <a:cs typeface="Times New Roman" pitchFamily="18" charset="0"/>
              </a:rPr>
              <a:t> </a:t>
            </a:r>
            <a:r>
              <a:rPr lang="en-GB" sz="3200">
                <a:latin typeface="Times New Roman" pitchFamily="18" charset="0"/>
                <a:cs typeface="Times New Roman" pitchFamily="18" charset="0"/>
              </a:rPr>
              <a:t>Editor.</a:t>
            </a:r>
            <a:r>
              <a:rPr lang="en-US" sz="3200" i="1">
                <a:latin typeface="Times New Roman" pitchFamily="18" charset="0"/>
                <a:cs typeface="Times New Roman" pitchFamily="18" charset="0"/>
              </a:rPr>
              <a:t> Wallace Stevens: A Collection of 		Critical Essays</a:t>
            </a:r>
            <a:r>
              <a:rPr lang="en-US" sz="3200">
                <a:latin typeface="Times New Roman" pitchFamily="18" charset="0"/>
                <a:cs typeface="Times New Roman" pitchFamily="18" charset="0"/>
              </a:rPr>
              <a:t>. 	Oxford UP</a:t>
            </a:r>
            <a:r>
              <a:rPr lang="en-GB" sz="3200">
                <a:latin typeface="Times New Roman" pitchFamily="18" charset="0"/>
                <a:cs typeface="Times New Roman" pitchFamily="18" charset="0"/>
              </a:rPr>
              <a:t>, </a:t>
            </a:r>
            <a:r>
              <a:rPr lang="en-US" sz="3200">
                <a:latin typeface="Times New Roman" pitchFamily="18" charset="0"/>
                <a:cs typeface="Times New Roman" pitchFamily="18" charset="0"/>
              </a:rPr>
              <a:t>...</a:t>
            </a:r>
          </a:p>
          <a:p>
            <a:pPr eaLnBrk="1" hangingPunct="1">
              <a:lnSpc>
                <a:spcPct val="80000"/>
              </a:lnSpc>
              <a:buFont typeface="Wingdings 2" pitchFamily="18" charset="2"/>
              <a:buNone/>
            </a:pPr>
            <a:endParaRPr lang="en-US" sz="2200"/>
          </a:p>
          <a:p>
            <a:pPr eaLnBrk="1" hangingPunct="1">
              <a:lnSpc>
                <a:spcPct val="80000"/>
              </a:lnSpc>
              <a:buFont typeface="Wingdings 2" pitchFamily="18" charset="2"/>
              <a:buNone/>
            </a:pPr>
            <a:r>
              <a:rPr lang="en-US" sz="2200"/>
              <a:t>    </a:t>
            </a:r>
            <a:r>
              <a:rPr lang="en-US" sz="2000"/>
              <a:t> </a:t>
            </a:r>
          </a:p>
          <a:p>
            <a:pPr eaLnBrk="1" hangingPunct="1"/>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a:xfrm>
            <a:off x="395288" y="333375"/>
            <a:ext cx="8229600" cy="1143000"/>
          </a:xfrm>
        </p:spPr>
        <p:txBody>
          <a:bodyPr/>
          <a:lstStyle/>
          <a:p>
            <a:pPr eaLnBrk="1" hangingPunct="1"/>
            <a:r>
              <a:rPr lang="en-US" sz="3600">
                <a:solidFill>
                  <a:srgbClr val="FF0000"/>
                </a:solidFill>
              </a:rPr>
              <a:t> Corporate author</a:t>
            </a:r>
          </a:p>
        </p:txBody>
      </p:sp>
      <p:sp>
        <p:nvSpPr>
          <p:cNvPr id="40963" name="Rectangle 3"/>
          <p:cNvSpPr>
            <a:spLocks noGrp="1"/>
          </p:cNvSpPr>
          <p:nvPr>
            <p:ph idx="1"/>
          </p:nvPr>
        </p:nvSpPr>
        <p:spPr>
          <a:xfrm>
            <a:off x="468313" y="1628775"/>
            <a:ext cx="8218487" cy="4371975"/>
          </a:xfrm>
        </p:spPr>
        <p:txBody>
          <a:bodyPr/>
          <a:lstStyle/>
          <a:p>
            <a:pPr eaLnBrk="1" hangingPunct="1">
              <a:buFont typeface="Wingdings 2" pitchFamily="18" charset="2"/>
              <a:buNone/>
            </a:pPr>
            <a:r>
              <a:rPr lang="en-US" sz="2800">
                <a:latin typeface="Times New Roman" pitchFamily="18" charset="0"/>
                <a:cs typeface="Times New Roman" pitchFamily="18" charset="0"/>
              </a:rPr>
              <a:t>American Allergy Association. </a:t>
            </a:r>
            <a:r>
              <a:rPr lang="en-US" sz="2800" i="1">
                <a:latin typeface="Times New Roman" pitchFamily="18" charset="0"/>
                <a:cs typeface="Times New Roman" pitchFamily="18" charset="0"/>
              </a:rPr>
              <a:t>Allergies in Children</a:t>
            </a:r>
            <a:r>
              <a:rPr lang="en-US" sz="2800">
                <a:latin typeface="Times New Roman" pitchFamily="18" charset="0"/>
                <a:cs typeface="Times New Roman" pitchFamily="18" charset="0"/>
              </a:rPr>
              <a:t>. Random, 1998</a:t>
            </a:r>
            <a:r>
              <a:rPr lang="en-GB" sz="2800">
                <a:latin typeface="Times New Roman" pitchFamily="18" charset="0"/>
                <a:cs typeface="Times New Roman" pitchFamily="18" charset="0"/>
              </a:rPr>
              <a:t>, p.45.</a:t>
            </a:r>
            <a:endParaRPr lang="en-US" sz="2800">
              <a:latin typeface="Times New Roman" pitchFamily="18" charset="0"/>
              <a:cs typeface="Times New Roman" pitchFamily="18" charset="0"/>
            </a:endParaRPr>
          </a:p>
          <a:p>
            <a:pPr eaLnBrk="1" hangingPunct="1">
              <a:buFont typeface="Wingdings 2" pitchFamily="18" charset="2"/>
              <a:buNone/>
            </a:pPr>
            <a:endParaRPr lang="en-US" sz="3600">
              <a:solidFill>
                <a:srgbClr val="FF0000"/>
              </a:solidFill>
              <a:latin typeface="Times New Roman" pitchFamily="18" charset="0"/>
            </a:endParaRPr>
          </a:p>
          <a:p>
            <a:pPr eaLnBrk="1" hangingPunct="1">
              <a:buFont typeface="Wingdings 2" pitchFamily="18" charset="2"/>
              <a:buNone/>
            </a:pPr>
            <a:r>
              <a:rPr lang="en-US" sz="3600">
                <a:solidFill>
                  <a:srgbClr val="FF0000"/>
                </a:solidFill>
                <a:latin typeface="Times New Roman" pitchFamily="18" charset="0"/>
              </a:rPr>
              <a:t>Scholarly edition</a:t>
            </a:r>
          </a:p>
          <a:p>
            <a:pPr eaLnBrk="1" hangingPunct="1">
              <a:buFont typeface="Wingdings 2" pitchFamily="18" charset="2"/>
              <a:buNone/>
            </a:pPr>
            <a:r>
              <a:rPr lang="en-US" sz="2800">
                <a:latin typeface="Times New Roman" pitchFamily="18" charset="0"/>
                <a:cs typeface="Times New Roman" pitchFamily="18" charset="0"/>
              </a:rPr>
              <a:t>Bronte, Charlotte. </a:t>
            </a:r>
            <a:r>
              <a:rPr lang="en-US" sz="2800" i="1">
                <a:latin typeface="Times New Roman" pitchFamily="18" charset="0"/>
                <a:cs typeface="Times New Roman" pitchFamily="18" charset="0"/>
              </a:rPr>
              <a:t>Jane Eyre</a:t>
            </a:r>
            <a:r>
              <a:rPr lang="en-US" sz="2800">
                <a:latin typeface="Times New Roman" pitchFamily="18" charset="0"/>
                <a:cs typeface="Times New Roman" pitchFamily="18" charset="0"/>
              </a:rPr>
              <a:t>. </a:t>
            </a:r>
            <a:r>
              <a:rPr lang="en-GB" sz="2800">
                <a:latin typeface="Times New Roman" pitchFamily="18" charset="0"/>
                <a:cs typeface="Times New Roman" pitchFamily="18" charset="0"/>
              </a:rPr>
              <a:t>edited by </a:t>
            </a:r>
            <a:r>
              <a:rPr lang="en-US" sz="2800">
                <a:latin typeface="Times New Roman" pitchFamily="18" charset="0"/>
                <a:cs typeface="Times New Roman" pitchFamily="18" charset="0"/>
              </a:rPr>
              <a:t> Margaret Smith</a:t>
            </a:r>
            <a:r>
              <a:rPr lang="en-GB" sz="2800">
                <a:latin typeface="Times New Roman" pitchFamily="18" charset="0"/>
                <a:cs typeface="Times New Roman" pitchFamily="18" charset="0"/>
              </a:rPr>
              <a:t>, </a:t>
            </a:r>
            <a:r>
              <a:rPr lang="en-US" sz="2800">
                <a:latin typeface="Times New Roman" pitchFamily="18" charset="0"/>
                <a:cs typeface="Times New Roman" pitchFamily="18" charset="0"/>
              </a:rPr>
              <a:t>Oxford UP, 1998</a:t>
            </a:r>
            <a:r>
              <a:rPr lang="en-GB" sz="2800">
                <a:latin typeface="Times New Roman" pitchFamily="18" charset="0"/>
                <a:cs typeface="Times New Roman" pitchFamily="18" charset="0"/>
              </a:rPr>
              <a:t>,p.78.</a:t>
            </a:r>
            <a:endParaRPr lang="en-US" sz="2800">
              <a:latin typeface="Times New Roman" pitchFamily="18" charset="0"/>
              <a:cs typeface="Times New Roman" pitchFamily="18" charset="0"/>
            </a:endParaRPr>
          </a:p>
          <a:p>
            <a:pPr eaLnBrk="1" hangingPunct="1">
              <a:buFont typeface="Wingdings 2" pitchFamily="18" charset="2"/>
              <a:buNone/>
            </a:pPr>
            <a:endParaRPr lang="en-US" sz="2400">
              <a:latin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260350"/>
            <a:ext cx="8229600" cy="1143000"/>
          </a:xfrm>
        </p:spPr>
        <p:txBody>
          <a:bodyPr/>
          <a:lstStyle/>
          <a:p>
            <a:pPr eaLnBrk="1" hangingPunct="1"/>
            <a:r>
              <a:rPr lang="en-US" sz="3600">
                <a:solidFill>
                  <a:srgbClr val="FF0000"/>
                </a:solidFill>
              </a:rPr>
              <a:t>Subsequent edition</a:t>
            </a:r>
            <a:endParaRPr lang="en-US" sz="3600"/>
          </a:p>
        </p:txBody>
      </p:sp>
      <p:sp>
        <p:nvSpPr>
          <p:cNvPr id="41987" name="Content Placeholder 2"/>
          <p:cNvSpPr>
            <a:spLocks noGrp="1"/>
          </p:cNvSpPr>
          <p:nvPr>
            <p:ph idx="1"/>
          </p:nvPr>
        </p:nvSpPr>
        <p:spPr>
          <a:xfrm>
            <a:off x="457200" y="1357313"/>
            <a:ext cx="8229600" cy="5143500"/>
          </a:xfrm>
        </p:spPr>
        <p:txBody>
          <a:bodyPr/>
          <a:lstStyle/>
          <a:p>
            <a:pPr eaLnBrk="1" hangingPunct="1">
              <a:lnSpc>
                <a:spcPct val="80000"/>
              </a:lnSpc>
              <a:buFont typeface="Wingdings 2" pitchFamily="18" charset="2"/>
              <a:buNone/>
            </a:pPr>
            <a:r>
              <a:rPr lang="en-US" sz="2000" dirty="0">
                <a:latin typeface="Times New Roman" pitchFamily="18" charset="0"/>
              </a:rPr>
              <a:t>   </a:t>
            </a:r>
            <a:r>
              <a:rPr lang="en-US" sz="2800" dirty="0">
                <a:latin typeface="Times New Roman" pitchFamily="18" charset="0"/>
              </a:rPr>
              <a:t>Selden, Raman, and Peter </a:t>
            </a:r>
            <a:r>
              <a:rPr lang="en-US" sz="2800" dirty="0" err="1">
                <a:latin typeface="Times New Roman" pitchFamily="18" charset="0"/>
              </a:rPr>
              <a:t>Widdowson</a:t>
            </a:r>
            <a:r>
              <a:rPr lang="en-US" sz="2800" dirty="0">
                <a:latin typeface="Times New Roman" pitchFamily="18" charset="0"/>
              </a:rPr>
              <a:t>. </a:t>
            </a:r>
            <a:r>
              <a:rPr lang="en-US" sz="2800" i="1" dirty="0">
                <a:latin typeface="Times New Roman" pitchFamily="18" charset="0"/>
              </a:rPr>
              <a:t>A Reader’s	 Guide to 	Contemporary Literary Theory</a:t>
            </a:r>
            <a:r>
              <a:rPr lang="en-GB" sz="2800" i="1" dirty="0">
                <a:latin typeface="Times New Roman" pitchFamily="18" charset="0"/>
              </a:rPr>
              <a:t>, </a:t>
            </a:r>
            <a:r>
              <a:rPr lang="en-US" sz="2800" dirty="0">
                <a:latin typeface="Times New Roman" pitchFamily="18" charset="0"/>
              </a:rPr>
              <a:t>3</a:t>
            </a:r>
            <a:r>
              <a:rPr lang="en-US" sz="2800" baseline="30000" dirty="0">
                <a:latin typeface="Times New Roman" pitchFamily="18" charset="0"/>
              </a:rPr>
              <a:t>rd</a:t>
            </a:r>
            <a:r>
              <a:rPr lang="en-US" sz="2800" dirty="0">
                <a:latin typeface="Times New Roman" pitchFamily="18" charset="0"/>
              </a:rPr>
              <a:t> 	 </a:t>
            </a:r>
            <a:r>
              <a:rPr lang="en-GB" sz="2800" dirty="0">
                <a:latin typeface="Times New Roman" pitchFamily="18" charset="0"/>
              </a:rPr>
              <a:t>edition,</a:t>
            </a:r>
            <a:r>
              <a:rPr lang="en-US" sz="2800" dirty="0">
                <a:latin typeface="Times New Roman" pitchFamily="18" charset="0"/>
              </a:rPr>
              <a:t> Oxford UP, 2006.</a:t>
            </a:r>
          </a:p>
          <a:p>
            <a:pPr eaLnBrk="1" hangingPunct="1">
              <a:lnSpc>
                <a:spcPct val="80000"/>
              </a:lnSpc>
              <a:buFont typeface="Wingdings 2" pitchFamily="18" charset="2"/>
              <a:buNone/>
            </a:pPr>
            <a:r>
              <a:rPr lang="en-US" sz="2800" b="1" dirty="0">
                <a:solidFill>
                  <a:srgbClr val="FF0000"/>
                </a:solidFill>
                <a:latin typeface="Times New Roman" pitchFamily="18" charset="0"/>
              </a:rPr>
              <a:t>A</a:t>
            </a:r>
            <a:r>
              <a:rPr lang="en-US" sz="3200" b="1" dirty="0">
                <a:solidFill>
                  <a:srgbClr val="FF0000"/>
                </a:solidFill>
                <a:latin typeface="Times New Roman" pitchFamily="18" charset="0"/>
              </a:rPr>
              <a:t> Translation</a:t>
            </a:r>
          </a:p>
          <a:p>
            <a:pPr eaLnBrk="1" hangingPunct="1">
              <a:lnSpc>
                <a:spcPct val="80000"/>
              </a:lnSpc>
              <a:buFont typeface="Wingdings 2" pitchFamily="18" charset="2"/>
              <a:buNone/>
            </a:pPr>
            <a:r>
              <a:rPr lang="en-US" sz="2800" dirty="0">
                <a:latin typeface="Times New Roman" pitchFamily="18" charset="0"/>
              </a:rPr>
              <a:t>Foucault, Michel. </a:t>
            </a:r>
            <a:r>
              <a:rPr lang="en-US" sz="2800" i="1" dirty="0">
                <a:latin typeface="Times New Roman" pitchFamily="18" charset="0"/>
              </a:rPr>
              <a:t>Madness and Civilization: A History	 of 	Insanity in the Age of Reason</a:t>
            </a:r>
            <a:r>
              <a:rPr lang="en-US" sz="2800" dirty="0">
                <a:latin typeface="Times New Roman" pitchFamily="18" charset="0"/>
              </a:rPr>
              <a:t>. </a:t>
            </a:r>
            <a:r>
              <a:rPr lang="en-GB" sz="2800" dirty="0">
                <a:latin typeface="Times New Roman" pitchFamily="18" charset="0"/>
              </a:rPr>
              <a:t>Translated by</a:t>
            </a:r>
            <a:r>
              <a:rPr lang="en-US" sz="2800" dirty="0">
                <a:latin typeface="Times New Roman" pitchFamily="18" charset="0"/>
              </a:rPr>
              <a:t> 	Richard Howard</a:t>
            </a:r>
            <a:r>
              <a:rPr lang="en-GB" sz="2800" dirty="0">
                <a:latin typeface="Times New Roman" pitchFamily="18" charset="0"/>
              </a:rPr>
              <a:t>, </a:t>
            </a:r>
            <a:r>
              <a:rPr lang="en-US" sz="2800" dirty="0">
                <a:latin typeface="Times New Roman" pitchFamily="18" charset="0"/>
              </a:rPr>
              <a:t>Vintage-Random 	House, 1988. </a:t>
            </a:r>
          </a:p>
          <a:p>
            <a:pPr eaLnBrk="1" hangingPunct="1">
              <a:lnSpc>
                <a:spcPct val="80000"/>
              </a:lnSpc>
              <a:buFont typeface="Wingdings 2" pitchFamily="18" charset="2"/>
              <a:buNone/>
            </a:pPr>
            <a:r>
              <a:rPr lang="en-US" sz="3200" b="1" dirty="0">
                <a:solidFill>
                  <a:srgbClr val="FF0000"/>
                </a:solidFill>
                <a:latin typeface="Times New Roman" pitchFamily="18" charset="0"/>
              </a:rPr>
              <a:t>Republished book</a:t>
            </a:r>
          </a:p>
          <a:p>
            <a:pPr eaLnBrk="1" hangingPunct="1">
              <a:lnSpc>
                <a:spcPct val="80000"/>
              </a:lnSpc>
              <a:buFont typeface="Wingdings 2" pitchFamily="18" charset="2"/>
              <a:buNone/>
            </a:pPr>
            <a:r>
              <a:rPr lang="en-US" sz="2800" dirty="0">
                <a:latin typeface="Times New Roman" pitchFamily="18" charset="0"/>
                <a:cs typeface="Times New Roman" pitchFamily="18" charset="0"/>
              </a:rPr>
              <a:t>Butler, Judith. </a:t>
            </a:r>
            <a:r>
              <a:rPr lang="en-US" sz="2800" i="1" dirty="0">
                <a:latin typeface="Times New Roman" pitchFamily="18" charset="0"/>
                <a:cs typeface="Times New Roman" pitchFamily="18" charset="0"/>
              </a:rPr>
              <a:t>Gender </a:t>
            </a:r>
            <a:r>
              <a:rPr lang="en-US" sz="2800" i="1" dirty="0" smtClean="0">
                <a:latin typeface="Times New Roman" pitchFamily="18" charset="0"/>
                <a:cs typeface="Times New Roman" pitchFamily="18" charset="0"/>
              </a:rPr>
              <a:t>Trouble</a:t>
            </a:r>
            <a:r>
              <a:rPr lang="en-GB" sz="2800" i="1"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1990</a:t>
            </a:r>
            <a:r>
              <a:rPr lang="en-GB" sz="2800" dirty="0">
                <a:latin typeface="Times New Roman" pitchFamily="18" charset="0"/>
                <a:cs typeface="Times New Roman" pitchFamily="18" charset="0"/>
              </a:rPr>
              <a: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Routledge</a:t>
            </a:r>
            <a:r>
              <a:rPr lang="en-US" sz="2800" dirty="0">
                <a:latin typeface="Times New Roman" pitchFamily="18" charset="0"/>
                <a:cs typeface="Times New Roman" pitchFamily="18" charset="0"/>
              </a:rPr>
              <a:t>, 1999.</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idx="4294967295"/>
          </p:nvPr>
        </p:nvSpPr>
        <p:spPr>
          <a:xfrm>
            <a:off x="914400" y="857250"/>
            <a:ext cx="8229600" cy="1009650"/>
          </a:xfrm>
        </p:spPr>
        <p:txBody>
          <a:bodyPr>
            <a:normAutofit fontScale="90000"/>
          </a:bodyPr>
          <a:lstStyle/>
          <a:p>
            <a:pPr eaLnBrk="1" hangingPunct="1"/>
            <a:r>
              <a:rPr lang="en-IN" sz="3600" b="1">
                <a:solidFill>
                  <a:srgbClr val="FF0000"/>
                </a:solidFill>
                <a:latin typeface="Times New Roman" pitchFamily="18" charset="0"/>
                <a:cs typeface="Times New Roman" pitchFamily="18" charset="0"/>
              </a:rPr>
              <a:t>                      </a:t>
            </a:r>
            <a:br>
              <a:rPr lang="en-IN" sz="3600" b="1">
                <a:solidFill>
                  <a:srgbClr val="FF0000"/>
                </a:solidFill>
                <a:latin typeface="Times New Roman" pitchFamily="18" charset="0"/>
                <a:cs typeface="Times New Roman" pitchFamily="18" charset="0"/>
              </a:rPr>
            </a:br>
            <a:r>
              <a:rPr lang="en-IN" sz="3600" b="1">
                <a:solidFill>
                  <a:srgbClr val="FF0000"/>
                </a:solidFill>
                <a:latin typeface="Times New Roman" pitchFamily="18" charset="0"/>
                <a:cs typeface="Times New Roman" pitchFamily="18" charset="0"/>
              </a:rPr>
              <a:t/>
            </a:r>
            <a:br>
              <a:rPr lang="en-IN" sz="3600" b="1">
                <a:solidFill>
                  <a:srgbClr val="FF0000"/>
                </a:solidFill>
                <a:latin typeface="Times New Roman" pitchFamily="18" charset="0"/>
                <a:cs typeface="Times New Roman" pitchFamily="18" charset="0"/>
              </a:rPr>
            </a:br>
            <a:r>
              <a:rPr lang="en-IN" sz="3600" b="1">
                <a:solidFill>
                  <a:srgbClr val="FF0000"/>
                </a:solidFill>
                <a:latin typeface="Times New Roman" pitchFamily="18" charset="0"/>
                <a:cs typeface="Times New Roman" pitchFamily="18" charset="0"/>
              </a:rPr>
              <a:t/>
            </a:r>
            <a:br>
              <a:rPr lang="en-IN" sz="3600" b="1">
                <a:solidFill>
                  <a:srgbClr val="FF0000"/>
                </a:solidFill>
                <a:latin typeface="Times New Roman" pitchFamily="18" charset="0"/>
                <a:cs typeface="Times New Roman" pitchFamily="18" charset="0"/>
              </a:rPr>
            </a:br>
            <a:r>
              <a:rPr lang="en-US" sz="2000">
                <a:latin typeface="Times New Roman" pitchFamily="18" charset="0"/>
                <a:cs typeface="Times New Roman" pitchFamily="18" charset="0"/>
              </a:rPr>
              <a:t/>
            </a:r>
            <a:br>
              <a:rPr lang="en-US" sz="2000">
                <a:latin typeface="Times New Roman" pitchFamily="18" charset="0"/>
                <a:cs typeface="Times New Roman" pitchFamily="18" charset="0"/>
              </a:rPr>
            </a:br>
            <a:r>
              <a:rPr lang="en-IN" sz="1800" b="1">
                <a:latin typeface="Times New Roman" pitchFamily="18" charset="0"/>
                <a:cs typeface="Times New Roman" pitchFamily="18" charset="0"/>
              </a:rPr>
              <a:t/>
            </a:r>
            <a:br>
              <a:rPr lang="en-IN" sz="1800" b="1">
                <a:latin typeface="Times New Roman" pitchFamily="18" charset="0"/>
                <a:cs typeface="Times New Roman" pitchFamily="18" charset="0"/>
              </a:rPr>
            </a:br>
            <a:endParaRPr lang="en-IN" sz="1800" b="1">
              <a:latin typeface="Times New Roman" pitchFamily="18" charset="0"/>
              <a:cs typeface="Times New Roman" pitchFamily="18" charset="0"/>
            </a:endParaRPr>
          </a:p>
        </p:txBody>
      </p:sp>
      <p:pic>
        <p:nvPicPr>
          <p:cNvPr id="8195" name="Picture 6"/>
          <p:cNvPicPr>
            <a:picLocks noGrp="1" noChangeAspect="1" noChangeArrowheads="1"/>
          </p:cNvPicPr>
          <p:nvPr>
            <p:ph idx="4294967295"/>
          </p:nvPr>
        </p:nvPicPr>
        <p:blipFill>
          <a:blip r:embed="rId3"/>
          <a:srcRect/>
          <a:stretch>
            <a:fillRect/>
          </a:stretch>
        </p:blipFill>
        <p:spPr>
          <a:xfrm>
            <a:off x="533400" y="1600200"/>
            <a:ext cx="2971800" cy="4601901"/>
          </a:xfrm>
          <a:prstGeom prst="rect">
            <a:avLst/>
          </a:prstGeom>
          <a:ln>
            <a:noFill/>
          </a:ln>
          <a:effectLst>
            <a:outerShdw blurRad="292100" dist="139700" dir="2700000" algn="tl" rotWithShape="0">
              <a:srgbClr val="333333">
                <a:alpha val="65000"/>
              </a:srgbClr>
            </a:outerShdw>
          </a:effectLst>
        </p:spPr>
      </p:pic>
      <p:pic>
        <p:nvPicPr>
          <p:cNvPr id="5" name="Picture 4" descr="MLA COVER.jpg"/>
          <p:cNvPicPr>
            <a:picLocks noChangeAspect="1"/>
          </p:cNvPicPr>
          <p:nvPr/>
        </p:nvPicPr>
        <p:blipFill>
          <a:blip r:embed="rId4"/>
          <a:stretch>
            <a:fillRect/>
          </a:stretch>
        </p:blipFill>
        <p:spPr>
          <a:xfrm>
            <a:off x="4343400" y="0"/>
            <a:ext cx="4474421" cy="6704914"/>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68313" y="260350"/>
            <a:ext cx="8229600" cy="1143000"/>
          </a:xfrm>
        </p:spPr>
        <p:txBody>
          <a:bodyPr/>
          <a:lstStyle/>
          <a:p>
            <a:pPr eaLnBrk="1" hangingPunct="1"/>
            <a:r>
              <a:rPr lang="en-US" sz="3200">
                <a:solidFill>
                  <a:srgbClr val="FF0000"/>
                </a:solidFill>
              </a:rPr>
              <a:t>ANTHOLOGY/COMPILED/EDITED WORK</a:t>
            </a:r>
            <a:endParaRPr lang="en-US" sz="3200"/>
          </a:p>
        </p:txBody>
      </p:sp>
      <p:sp>
        <p:nvSpPr>
          <p:cNvPr id="3" name="Content Placeholder 2"/>
          <p:cNvSpPr>
            <a:spLocks noGrp="1"/>
          </p:cNvSpPr>
          <p:nvPr>
            <p:ph idx="1"/>
          </p:nvPr>
        </p:nvSpPr>
        <p:spPr>
          <a:xfrm>
            <a:off x="457200" y="1571625"/>
            <a:ext cx="8229600" cy="5000625"/>
          </a:xfrm>
        </p:spPr>
        <p:txBody>
          <a:bodyPr>
            <a:normAutofit fontScale="92500"/>
          </a:bodyPr>
          <a:lstStyle/>
          <a:p>
            <a:pPr marL="274320" indent="-274320" eaLnBrk="1" fontAlgn="auto" hangingPunct="1">
              <a:spcAft>
                <a:spcPts val="0"/>
              </a:spcAft>
              <a:buClr>
                <a:schemeClr val="accent3"/>
              </a:buClr>
              <a:buFont typeface="Wingdings 2"/>
              <a:buChar char=""/>
              <a:defRPr/>
            </a:pPr>
            <a:endParaRPr lang="en-US" sz="1800" dirty="0"/>
          </a:p>
          <a:p>
            <a:pPr marL="274320" indent="-274320" eaLnBrk="1" fontAlgn="auto" hangingPunct="1">
              <a:spcAft>
                <a:spcPts val="0"/>
              </a:spcAft>
              <a:buClr>
                <a:schemeClr val="accent3"/>
              </a:buClr>
              <a:buFont typeface="Wingdings 2"/>
              <a:buChar char=""/>
              <a:defRPr/>
            </a:pPr>
            <a:r>
              <a:rPr lang="en-US" sz="3500" dirty="0">
                <a:latin typeface="Times New Roman" pitchFamily="18" charset="0"/>
                <a:cs typeface="Times New Roman" pitchFamily="18" charset="0"/>
              </a:rPr>
              <a:t>Begin with the name of the editor or compiler,</a:t>
            </a:r>
          </a:p>
          <a:p>
            <a:pPr marL="274320" indent="-274320" eaLnBrk="1" fontAlgn="auto" hangingPunct="1">
              <a:spcAft>
                <a:spcPts val="0"/>
              </a:spcAft>
              <a:buClr>
                <a:schemeClr val="accent3"/>
              </a:buClr>
              <a:buFont typeface="Wingdings 2"/>
              <a:buNone/>
              <a:defRPr/>
            </a:pPr>
            <a:r>
              <a:rPr lang="en-US" sz="3500" dirty="0">
                <a:latin typeface="Times New Roman" pitchFamily="18" charset="0"/>
                <a:cs typeface="Times New Roman" pitchFamily="18" charset="0"/>
              </a:rPr>
              <a:t> </a:t>
            </a:r>
          </a:p>
          <a:p>
            <a:pPr marL="274320" indent="-274320" eaLnBrk="1" fontAlgn="auto" hangingPunct="1">
              <a:spcAft>
                <a:spcPts val="0"/>
              </a:spcAft>
              <a:buClr>
                <a:schemeClr val="accent3"/>
              </a:buClr>
              <a:buFont typeface="Wingdings 2"/>
              <a:buChar char=""/>
              <a:defRPr/>
            </a:pPr>
            <a:r>
              <a:rPr lang="en-US" sz="3500" dirty="0">
                <a:latin typeface="Times New Roman" pitchFamily="18" charset="0"/>
                <a:cs typeface="Times New Roman" pitchFamily="18" charset="0"/>
              </a:rPr>
              <a:t>Put a comma </a:t>
            </a:r>
            <a:r>
              <a:rPr lang="en-US" sz="3500">
                <a:latin typeface="Times New Roman" pitchFamily="18" charset="0"/>
                <a:cs typeface="Times New Roman" pitchFamily="18" charset="0"/>
              </a:rPr>
              <a:t>and </a:t>
            </a:r>
            <a:r>
              <a:rPr lang="en-GB" sz="3500">
                <a:latin typeface="Times New Roman" pitchFamily="18" charset="0"/>
                <a:cs typeface="Times New Roman" pitchFamily="18" charset="0"/>
              </a:rPr>
              <a:t>Editor.</a:t>
            </a:r>
            <a:endParaRPr lang="en-US" sz="3500"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endParaRPr lang="en-US" sz="3500"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r>
              <a:rPr lang="en-US" sz="3500" dirty="0">
                <a:latin typeface="Times New Roman" pitchFamily="18" charset="0"/>
                <a:cs typeface="Times New Roman" pitchFamily="18" charset="0"/>
              </a:rPr>
              <a:t>If the person has done two things mention both as they appear  on the title page</a:t>
            </a:r>
          </a:p>
          <a:p>
            <a:pPr marL="274320" indent="-274320" eaLnBrk="1" fontAlgn="auto" hangingPunct="1">
              <a:spcAft>
                <a:spcPts val="0"/>
              </a:spcAft>
              <a:buClr>
                <a:schemeClr val="accent3"/>
              </a:buClr>
              <a:buFont typeface="Wingdings 2"/>
              <a:buNone/>
              <a:defRPr/>
            </a:pPr>
            <a:endParaRPr lang="en-US" sz="1800" dirty="0"/>
          </a:p>
          <a:p>
            <a:pPr marL="274320" indent="-274320" eaLnBrk="1" fontAlgn="auto" hangingPunct="1">
              <a:spcAft>
                <a:spcPts val="0"/>
              </a:spcAft>
              <a:buClr>
                <a:schemeClr val="accent3"/>
              </a:buClr>
              <a:buFont typeface="Wingdings 2"/>
              <a:buNone/>
              <a:defRPr/>
            </a:pPr>
            <a:r>
              <a:rPr lang="en-US" sz="1800" dirty="0"/>
              <a:t>        </a:t>
            </a:r>
            <a:endParaRPr lang="en-US" sz="1800" i="1" dirty="0"/>
          </a:p>
          <a:p>
            <a:pPr marL="274320" indent="-274320" eaLnBrk="1" fontAlgn="auto" hangingPunct="1">
              <a:spcAft>
                <a:spcPts val="0"/>
              </a:spcAft>
              <a:buClr>
                <a:schemeClr val="accent3"/>
              </a:buClr>
              <a:buFont typeface="Wingdings 2"/>
              <a:buNone/>
              <a:defRPr/>
            </a:pPr>
            <a:endParaRPr lang="en-US" sz="1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914400" y="1000125"/>
            <a:ext cx="8229600" cy="5357813"/>
          </a:xfrm>
        </p:spPr>
        <p:txBody>
          <a:bodyPr>
            <a:normAutofit fontScale="92500" lnSpcReduction="10000"/>
          </a:bodyPr>
          <a:lstStyle/>
          <a:p>
            <a:pPr marL="274320" indent="-274320" eaLnBrk="1" fontAlgn="auto" hangingPunct="1">
              <a:spcAft>
                <a:spcPts val="0"/>
              </a:spcAft>
              <a:buClr>
                <a:schemeClr val="accent3"/>
              </a:buClr>
              <a:buFont typeface="Wingdings 2"/>
              <a:buNone/>
              <a:defRPr/>
            </a:pPr>
            <a:r>
              <a:rPr lang="en-US" sz="3000" dirty="0">
                <a:latin typeface="Times New Roman" pitchFamily="18" charset="0"/>
                <a:cs typeface="Times New Roman" pitchFamily="18" charset="0"/>
              </a:rPr>
              <a:t>Peterson, Nancy J., </a:t>
            </a:r>
            <a:r>
              <a:rPr lang="en-US" sz="3000" dirty="0" smtClean="0">
                <a:latin typeface="Times New Roman" pitchFamily="18" charset="0"/>
                <a:cs typeface="Times New Roman" pitchFamily="18" charset="0"/>
              </a:rPr>
              <a:t>Editor.</a:t>
            </a:r>
            <a:r>
              <a:rPr lang="en-US" sz="3000" dirty="0">
                <a:latin typeface="Times New Roman" pitchFamily="18" charset="0"/>
                <a:cs typeface="Times New Roman" pitchFamily="18" charset="0"/>
              </a:rPr>
              <a:t> </a:t>
            </a:r>
            <a:r>
              <a:rPr lang="en-US" sz="3000" i="1" dirty="0">
                <a:latin typeface="Times New Roman" pitchFamily="18" charset="0"/>
                <a:cs typeface="Times New Roman" pitchFamily="18" charset="0"/>
              </a:rPr>
              <a:t>Toni Morrison: Critical and 	Theoretical Approaches</a:t>
            </a:r>
            <a:r>
              <a:rPr lang="en-GB" sz="3000" i="1" dirty="0">
                <a:latin typeface="Times New Roman" pitchFamily="18" charset="0"/>
                <a:cs typeface="Times New Roman" pitchFamily="18" charset="0"/>
              </a:rPr>
              <a:t>, </a:t>
            </a:r>
            <a:r>
              <a:rPr lang="en-US" sz="3000" dirty="0">
                <a:latin typeface="Times New Roman" pitchFamily="18" charset="0"/>
                <a:cs typeface="Times New Roman" pitchFamily="18" charset="0"/>
              </a:rPr>
              <a:t>Johns 	Hopkins UP, </a:t>
            </a:r>
            <a:r>
              <a:rPr lang="en-GB" sz="3000" dirty="0">
                <a:latin typeface="Times New Roman" pitchFamily="18" charset="0"/>
                <a:cs typeface="Times New Roman" pitchFamily="18" charset="0"/>
              </a:rPr>
              <a:t>1997. p.78</a:t>
            </a:r>
            <a:endParaRPr lang="en-US" sz="3000"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r>
              <a:rPr lang="en-US" sz="3000" dirty="0" err="1">
                <a:latin typeface="Times New Roman" pitchFamily="18" charset="0"/>
                <a:cs typeface="Times New Roman" pitchFamily="18" charset="0"/>
              </a:rPr>
              <a:t>Bhatnagar</a:t>
            </a:r>
            <a:r>
              <a:rPr lang="en-US" sz="3000" dirty="0">
                <a:latin typeface="Times New Roman" pitchFamily="18" charset="0"/>
                <a:cs typeface="Times New Roman" pitchFamily="18" charset="0"/>
              </a:rPr>
              <a:t>, K.M., and </a:t>
            </a:r>
            <a:r>
              <a:rPr lang="en-US" sz="3000" dirty="0" err="1">
                <a:latin typeface="Times New Roman" pitchFamily="18" charset="0"/>
                <a:cs typeface="Times New Roman" pitchFamily="18" charset="0"/>
              </a:rPr>
              <a:t>Vijayashree</a:t>
            </a:r>
            <a:r>
              <a:rPr lang="en-US" sz="3000" dirty="0">
                <a:latin typeface="Times New Roman" pitchFamily="18" charset="0"/>
                <a:cs typeface="Times New Roman" pitchFamily="18" charset="0"/>
              </a:rPr>
              <a:t>, </a:t>
            </a:r>
            <a:r>
              <a:rPr lang="en-GB" sz="3000" dirty="0">
                <a:latin typeface="Times New Roman" pitchFamily="18" charset="0"/>
                <a:cs typeface="Times New Roman" pitchFamily="18" charset="0"/>
              </a:rPr>
              <a:t>Editors.</a:t>
            </a:r>
            <a:r>
              <a:rPr lang="en-US" sz="3000" dirty="0">
                <a:latin typeface="Times New Roman" pitchFamily="18" charset="0"/>
                <a:cs typeface="Times New Roman" pitchFamily="18" charset="0"/>
              </a:rPr>
              <a:t> </a:t>
            </a:r>
            <a:r>
              <a:rPr lang="en-US" sz="3000" i="1" dirty="0">
                <a:latin typeface="Times New Roman" pitchFamily="18" charset="0"/>
                <a:cs typeface="Times New Roman" pitchFamily="18" charset="0"/>
              </a:rPr>
              <a:t>Partition and 	Indian English Fiction</a:t>
            </a:r>
          </a:p>
          <a:p>
            <a:pPr marL="274320" indent="-274320" eaLnBrk="1" fontAlgn="auto" hangingPunct="1">
              <a:spcAft>
                <a:spcPts val="0"/>
              </a:spcAft>
              <a:buClr>
                <a:schemeClr val="accent3"/>
              </a:buClr>
              <a:buFont typeface="Wingdings 2"/>
              <a:buNone/>
              <a:defRPr/>
            </a:pPr>
            <a:endParaRPr lang="en-US" sz="3000" i="1"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r>
              <a:rPr lang="en-US" sz="3000" dirty="0">
                <a:latin typeface="Times New Roman" pitchFamily="18" charset="0"/>
                <a:cs typeface="Times New Roman" pitchFamily="18" charset="0"/>
              </a:rPr>
              <a:t>Davis, Anita Price, </a:t>
            </a:r>
            <a:r>
              <a:rPr lang="en-GB" sz="3000" dirty="0">
                <a:latin typeface="Times New Roman" pitchFamily="18" charset="0"/>
                <a:cs typeface="Times New Roman" pitchFamily="18" charset="0"/>
              </a:rPr>
              <a:t>Compilers.</a:t>
            </a:r>
            <a:r>
              <a:rPr lang="en-US" sz="3000" dirty="0">
                <a:latin typeface="Times New Roman" pitchFamily="18" charset="0"/>
                <a:cs typeface="Times New Roman" pitchFamily="18" charset="0"/>
              </a:rPr>
              <a:t> </a:t>
            </a:r>
            <a:r>
              <a:rPr lang="en-US" sz="3000" i="1" dirty="0">
                <a:latin typeface="Times New Roman" pitchFamily="18" charset="0"/>
                <a:cs typeface="Times New Roman" pitchFamily="18" charset="0"/>
              </a:rPr>
              <a:t>North Carolina during the 	Great Depression</a:t>
            </a:r>
          </a:p>
          <a:p>
            <a:pPr marL="274320" indent="-274320" eaLnBrk="1" fontAlgn="auto" hangingPunct="1">
              <a:spcAft>
                <a:spcPts val="0"/>
              </a:spcAft>
              <a:buClr>
                <a:schemeClr val="accent3"/>
              </a:buClr>
              <a:buFont typeface="Wingdings 2"/>
              <a:buNone/>
              <a:defRPr/>
            </a:pPr>
            <a:endParaRPr lang="en-US" sz="3000" i="1" dirty="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r>
              <a:rPr lang="en-US" sz="3000" i="1" dirty="0">
                <a:latin typeface="Times New Roman" pitchFamily="18" charset="0"/>
                <a:cs typeface="Times New Roman" pitchFamily="18" charset="0"/>
              </a:rPr>
              <a:t> </a:t>
            </a:r>
            <a:r>
              <a:rPr lang="en-US" sz="3000" dirty="0" err="1">
                <a:latin typeface="Times New Roman" pitchFamily="18" charset="0"/>
                <a:cs typeface="Times New Roman" pitchFamily="18" charset="0"/>
              </a:rPr>
              <a:t>Kepner</a:t>
            </a:r>
            <a:r>
              <a:rPr lang="en-US" sz="3000" dirty="0">
                <a:latin typeface="Times New Roman" pitchFamily="18" charset="0"/>
                <a:cs typeface="Times New Roman" pitchFamily="18" charset="0"/>
              </a:rPr>
              <a:t>, Susan </a:t>
            </a:r>
            <a:r>
              <a:rPr lang="en-US" sz="3000" dirty="0" err="1">
                <a:latin typeface="Times New Roman" pitchFamily="18" charset="0"/>
                <a:cs typeface="Times New Roman" pitchFamily="18" charset="0"/>
              </a:rPr>
              <a:t>Fullop</a:t>
            </a:r>
            <a:r>
              <a:rPr lang="en-US" sz="3000" dirty="0">
                <a:latin typeface="Times New Roman" pitchFamily="18" charset="0"/>
                <a:cs typeface="Times New Roman" pitchFamily="18" charset="0"/>
              </a:rPr>
              <a:t>, </a:t>
            </a:r>
            <a:r>
              <a:rPr lang="en-GB" sz="3000" dirty="0">
                <a:latin typeface="Times New Roman" pitchFamily="18" charset="0"/>
                <a:cs typeface="Times New Roman" pitchFamily="18" charset="0"/>
              </a:rPr>
              <a:t>Editor and Translator. </a:t>
            </a:r>
            <a:r>
              <a:rPr lang="en-US" sz="3000" dirty="0">
                <a:latin typeface="Times New Roman" pitchFamily="18" charset="0"/>
                <a:cs typeface="Times New Roman" pitchFamily="18" charset="0"/>
              </a:rPr>
              <a:t> </a:t>
            </a:r>
            <a:r>
              <a:rPr lang="en-US" sz="3000" i="1" dirty="0">
                <a:latin typeface="Times New Roman" pitchFamily="18" charset="0"/>
                <a:cs typeface="Times New Roman" pitchFamily="18" charset="0"/>
              </a:rPr>
              <a:t>The Lioness in 	Bloom: Modern Thai Fiction  about Women </a:t>
            </a:r>
          </a:p>
          <a:p>
            <a:pPr marL="274320" indent="-274320" eaLnBrk="1" fontAlgn="auto" hangingPunct="1">
              <a:spcAft>
                <a:spcPts val="0"/>
              </a:spcAft>
              <a:buClr>
                <a:schemeClr val="accent3"/>
              </a:buClr>
              <a:buFont typeface="Wingdings 2"/>
              <a:buChar char=""/>
              <a:defRPr/>
            </a:pP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468313" y="333375"/>
            <a:ext cx="8229600" cy="1143000"/>
          </a:xfrm>
        </p:spPr>
        <p:txBody>
          <a:bodyPr/>
          <a:lstStyle/>
          <a:p>
            <a:pPr algn="ctr" eaLnBrk="1" hangingPunct="1"/>
            <a:r>
              <a:rPr lang="en-US" sz="3600">
                <a:solidFill>
                  <a:srgbClr val="C00000"/>
                </a:solidFill>
              </a:rPr>
              <a:t>A WORK IN AN ANTHOLOGY</a:t>
            </a:r>
          </a:p>
        </p:txBody>
      </p:sp>
      <p:sp>
        <p:nvSpPr>
          <p:cNvPr id="45059" name="Content Placeholder 2"/>
          <p:cNvSpPr>
            <a:spLocks noGrp="1"/>
          </p:cNvSpPr>
          <p:nvPr>
            <p:ph idx="1"/>
          </p:nvPr>
        </p:nvSpPr>
        <p:spPr>
          <a:xfrm>
            <a:off x="457200" y="1815134"/>
            <a:ext cx="8229600" cy="4389438"/>
          </a:xfrm>
        </p:spPr>
        <p:txBody>
          <a:bodyPr>
            <a:normAutofit fontScale="92500"/>
          </a:bodyPr>
          <a:lstStyle/>
          <a:p>
            <a:pPr eaLnBrk="1" hangingPunct="1"/>
            <a:r>
              <a:rPr lang="en-US" sz="2800" dirty="0">
                <a:latin typeface="Times New Roman" pitchFamily="18" charset="0"/>
                <a:cs typeface="Times New Roman" pitchFamily="18" charset="0"/>
              </a:rPr>
              <a:t>Essay/poem/story</a:t>
            </a:r>
          </a:p>
          <a:p>
            <a:pPr eaLnBrk="1" hangingPunct="1">
              <a:buFont typeface="Wingdings 2" pitchFamily="18" charset="2"/>
              <a:buNone/>
            </a:pPr>
            <a:r>
              <a:rPr lang="en-US" sz="2800" dirty="0">
                <a:latin typeface="Times New Roman" pitchFamily="18" charset="0"/>
                <a:cs typeface="Times New Roman" pitchFamily="18" charset="0"/>
              </a:rPr>
              <a:t>   Tiffin, Helen. “Reinventing Imagined Communities”. 	</a:t>
            </a:r>
            <a:r>
              <a:rPr lang="en-US" sz="2800" i="1" dirty="0">
                <a:latin typeface="Times New Roman" pitchFamily="18" charset="0"/>
                <a:cs typeface="Times New Roman" pitchFamily="18" charset="0"/>
              </a:rPr>
              <a:t>National  	Narratives in Postcolonial </a:t>
            </a:r>
            <a:r>
              <a:rPr lang="en-US" sz="2800" i="1" dirty="0" smtClean="0">
                <a:latin typeface="Times New Roman" pitchFamily="18" charset="0"/>
                <a:cs typeface="Times New Roman" pitchFamily="18" charset="0"/>
              </a:rPr>
              <a:t>Fiction</a:t>
            </a:r>
            <a:r>
              <a:rPr lang="en-US" sz="2800" i="1" dirty="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	</a:t>
            </a:r>
            <a:r>
              <a:rPr lang="en-GB" sz="2800" dirty="0">
                <a:latin typeface="Times New Roman" pitchFamily="18" charset="0"/>
                <a:cs typeface="Times New Roman" pitchFamily="18" charset="0"/>
              </a:rPr>
              <a:t>Edited by</a:t>
            </a:r>
            <a:r>
              <a:rPr lang="en-US" sz="2800" dirty="0">
                <a:latin typeface="Times New Roman" pitchFamily="18" charset="0"/>
                <a:cs typeface="Times New Roman" pitchFamily="18" charset="0"/>
              </a:rPr>
              <a:t> Harish 	</a:t>
            </a:r>
            <a:r>
              <a:rPr lang="en-US" sz="2800" dirty="0" err="1">
                <a:latin typeface="Times New Roman" pitchFamily="18" charset="0"/>
                <a:cs typeface="Times New Roman" pitchFamily="18" charset="0"/>
              </a:rPr>
              <a:t>Trivedi</a:t>
            </a:r>
            <a:r>
              <a:rPr lang="en-GB" sz="2800" dirty="0">
                <a:latin typeface="Times New Roman" pitchFamily="18" charset="0"/>
                <a:cs typeface="Times New Roman" pitchFamily="18" charset="0"/>
              </a:rPr>
              <a:t>,</a:t>
            </a:r>
            <a:r>
              <a:rPr lang="en-US" sz="2800" dirty="0">
                <a:latin typeface="Times New Roman" pitchFamily="18" charset="0"/>
                <a:cs typeface="Times New Roman" pitchFamily="18" charset="0"/>
              </a:rPr>
              <a:t>  Oxford 	UP,2007</a:t>
            </a:r>
            <a:r>
              <a:rPr lang="en-GB" sz="2800" dirty="0">
                <a:latin typeface="Times New Roman" pitchFamily="18" charset="0"/>
                <a:cs typeface="Times New Roman" pitchFamily="18" charset="0"/>
              </a:rPr>
              <a:t>, pp.</a:t>
            </a:r>
            <a:r>
              <a:rPr lang="en-US" sz="2800" dirty="0">
                <a:latin typeface="Times New Roman" pitchFamily="18" charset="0"/>
                <a:cs typeface="Times New Roman" pitchFamily="18" charset="0"/>
              </a:rPr>
              <a:t>125—135</a:t>
            </a:r>
            <a:r>
              <a:rPr lang="en-GB" sz="2800"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eaLnBrk="1" hangingPunct="1">
              <a:buFont typeface="Wingdings 2" pitchFamily="18" charset="2"/>
              <a:buNone/>
            </a:pPr>
            <a:r>
              <a:rPr lang="en-US" sz="2800" dirty="0">
                <a:latin typeface="Times New Roman" pitchFamily="18" charset="0"/>
                <a:cs typeface="Times New Roman" pitchFamily="18" charset="0"/>
              </a:rPr>
              <a:t>     </a:t>
            </a:r>
          </a:p>
          <a:p>
            <a:pPr eaLnBrk="1" hangingPunct="1">
              <a:buFont typeface="Wingdings 2" pitchFamily="18" charset="2"/>
              <a:buNone/>
            </a:pPr>
            <a:r>
              <a:rPr lang="en-US" sz="2800" dirty="0">
                <a:latin typeface="Times New Roman" pitchFamily="18" charset="0"/>
                <a:cs typeface="Times New Roman" pitchFamily="18" charset="0"/>
              </a:rPr>
              <a:t>   Burns, Robert. "Red, Red </a:t>
            </a:r>
            <a:r>
              <a:rPr lang="en-US" sz="2800" dirty="0" smtClean="0">
                <a:latin typeface="Times New Roman" pitchFamily="18" charset="0"/>
                <a:cs typeface="Times New Roman" pitchFamily="18" charset="0"/>
              </a:rPr>
              <a:t>Rose.”</a:t>
            </a:r>
            <a:r>
              <a:rPr lang="en-US" sz="2800" dirty="0">
                <a:latin typeface="Times New Roman" pitchFamily="18" charset="0"/>
                <a:cs typeface="Times New Roman" pitchFamily="18" charset="0"/>
              </a:rPr>
              <a:t> </a:t>
            </a:r>
            <a:r>
              <a:rPr lang="en-US" sz="2800" i="1" dirty="0">
                <a:latin typeface="Times New Roman" pitchFamily="18" charset="0"/>
                <a:cs typeface="Times New Roman" pitchFamily="18" charset="0"/>
              </a:rPr>
              <a:t>100 Best-Loved 	</a:t>
            </a:r>
            <a:r>
              <a:rPr lang="en-US" sz="2800" i="1" dirty="0" smtClean="0">
                <a:latin typeface="Times New Roman" pitchFamily="18" charset="0"/>
                <a:cs typeface="Times New Roman" pitchFamily="18" charset="0"/>
              </a:rPr>
              <a:t>Poems</a:t>
            </a:r>
            <a:r>
              <a:rPr lang="en-US" sz="2800" i="1" dirty="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r>
              <a:rPr lang="en-GB" sz="2800" dirty="0">
                <a:latin typeface="Times New Roman" pitchFamily="18" charset="0"/>
                <a:cs typeface="Times New Roman" pitchFamily="18" charset="0"/>
              </a:rPr>
              <a:t>Edited by</a:t>
            </a:r>
            <a:r>
              <a:rPr lang="en-US" sz="2800" dirty="0">
                <a:latin typeface="Times New Roman" pitchFamily="18" charset="0"/>
                <a:cs typeface="Times New Roman" pitchFamily="18" charset="0"/>
              </a:rPr>
              <a:t>	Philip </a:t>
            </a:r>
            <a:r>
              <a:rPr lang="en-US" sz="2800" dirty="0" err="1">
                <a:latin typeface="Times New Roman" pitchFamily="18" charset="0"/>
                <a:cs typeface="Times New Roman" pitchFamily="18" charset="0"/>
              </a:rPr>
              <a:t>Smit</a:t>
            </a:r>
            <a:r>
              <a:rPr lang="en-GB" sz="2800" dirty="0">
                <a:latin typeface="Times New Roman" pitchFamily="18" charset="0"/>
                <a:cs typeface="Times New Roman" pitchFamily="18" charset="0"/>
              </a:rPr>
              <a:t>h, D</a:t>
            </a:r>
            <a:r>
              <a:rPr lang="en-US" sz="2800" dirty="0">
                <a:latin typeface="Times New Roman" pitchFamily="18" charset="0"/>
                <a:cs typeface="Times New Roman" pitchFamily="18" charset="0"/>
              </a:rPr>
              <a:t>over, 1995</a:t>
            </a:r>
            <a:r>
              <a:rPr lang="en-GB" sz="2800" dirty="0">
                <a:latin typeface="Times New Roman" pitchFamily="18" charset="0"/>
                <a:cs typeface="Times New Roman" pitchFamily="18" charset="0"/>
              </a:rPr>
              <a:t>, p. </a:t>
            </a:r>
            <a:r>
              <a:rPr lang="en-US" sz="2800" dirty="0">
                <a:latin typeface="Times New Roman" pitchFamily="18" charset="0"/>
                <a:cs typeface="Times New Roman" pitchFamily="18" charset="0"/>
              </a:rPr>
              <a:t>26. </a:t>
            </a:r>
          </a:p>
          <a:p>
            <a:pPr eaLnBrk="1" hangingPunct="1">
              <a:buFont typeface="Wingdings 2" pitchFamily="18" charset="2"/>
              <a:buNone/>
            </a:pPr>
            <a:endParaRPr lang="en-US" sz="2800" dirty="0">
              <a:latin typeface="Times New Roman" pitchFamily="18" charset="0"/>
              <a:cs typeface="Times New Roman" pitchFamily="18" charset="0"/>
            </a:endParaRPr>
          </a:p>
          <a:p>
            <a:pPr eaLnBrk="1" hangingPunct="1">
              <a:buFont typeface="Wingdings 2" pitchFamily="18" charset="2"/>
              <a:buNone/>
            </a:pPr>
            <a:r>
              <a:rPr lang="en-US" sz="2800" dirty="0">
                <a:latin typeface="Times New Roman" pitchFamily="18" charset="0"/>
                <a:cs typeface="Times New Roman" pitchFamily="18" charset="0"/>
              </a:rPr>
              <a:t>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68313" y="333375"/>
            <a:ext cx="8229600" cy="1143000"/>
          </a:xfrm>
        </p:spPr>
        <p:txBody>
          <a:bodyPr/>
          <a:lstStyle/>
          <a:p>
            <a:pPr algn="ctr" eaLnBrk="1" hangingPunct="1"/>
            <a:r>
              <a:rPr lang="en-US" sz="3600">
                <a:solidFill>
                  <a:srgbClr val="C00000"/>
                </a:solidFill>
              </a:rPr>
              <a:t>ARTICLE IN A REFERNCE BOOK</a:t>
            </a:r>
          </a:p>
        </p:txBody>
      </p:sp>
      <p:sp>
        <p:nvSpPr>
          <p:cNvPr id="46083" name="Content Placeholder 2"/>
          <p:cNvSpPr>
            <a:spLocks noGrp="1"/>
          </p:cNvSpPr>
          <p:nvPr>
            <p:ph idx="1"/>
          </p:nvPr>
        </p:nvSpPr>
        <p:spPr>
          <a:xfrm>
            <a:off x="533400" y="1905000"/>
            <a:ext cx="8305800" cy="3777622"/>
          </a:xfrm>
        </p:spPr>
        <p:txBody>
          <a:bodyPr>
            <a:normAutofit fontScale="92500" lnSpcReduction="10000"/>
          </a:bodyPr>
          <a:lstStyle/>
          <a:p>
            <a:pPr eaLnBrk="1" hangingPunct="1"/>
            <a:r>
              <a:rPr lang="en-US" sz="2800" dirty="0">
                <a:latin typeface="Times New Roman" pitchFamily="18" charset="0"/>
                <a:cs typeface="Times New Roman" pitchFamily="18" charset="0"/>
              </a:rPr>
              <a:t>Encyclopedias/Dictionaries</a:t>
            </a:r>
          </a:p>
          <a:p>
            <a:pPr eaLnBrk="1" hangingPunct="1">
              <a:buFont typeface="Wingdings 2" pitchFamily="18" charset="2"/>
              <a:buNone/>
            </a:pPr>
            <a:endParaRPr lang="en-US" sz="2800" dirty="0">
              <a:latin typeface="Times New Roman" pitchFamily="18" charset="0"/>
              <a:cs typeface="Times New Roman" pitchFamily="18" charset="0"/>
            </a:endParaRPr>
          </a:p>
          <a:p>
            <a:pPr eaLnBrk="1" hangingPunct="1">
              <a:buFont typeface="Wingdings 2" pitchFamily="18" charset="2"/>
              <a:buNone/>
            </a:pPr>
            <a:r>
              <a:rPr lang="en-US" sz="2800" dirty="0">
                <a:latin typeface="Times New Roman" pitchFamily="18" charset="0"/>
                <a:cs typeface="Times New Roman" pitchFamily="18" charset="0"/>
              </a:rPr>
              <a:t>"Ideology." </a:t>
            </a:r>
            <a:r>
              <a:rPr lang="en-US" sz="2800" i="1" dirty="0">
                <a:latin typeface="Times New Roman" pitchFamily="18" charset="0"/>
                <a:cs typeface="Times New Roman" pitchFamily="18" charset="0"/>
              </a:rPr>
              <a:t>The American Heritage </a:t>
            </a:r>
            <a:r>
              <a:rPr lang="en-US" sz="2800" i="1" dirty="0" smtClean="0">
                <a:latin typeface="Times New Roman" pitchFamily="18" charset="0"/>
                <a:cs typeface="Times New Roman" pitchFamily="18" charset="0"/>
              </a:rPr>
              <a:t>Dictionary</a:t>
            </a:r>
            <a:r>
              <a:rPr lang="en-US" sz="2800" i="1" dirty="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3rd ed</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	1997</a:t>
            </a:r>
            <a:r>
              <a:rPr lang="en-GB" sz="2800"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eaLnBrk="1" hangingPunct="1">
              <a:buFont typeface="Wingdings 2" pitchFamily="18" charset="2"/>
              <a:buNone/>
            </a:pPr>
            <a:endParaRPr lang="en-US" sz="2800" dirty="0">
              <a:latin typeface="Times New Roman" pitchFamily="18" charset="0"/>
              <a:cs typeface="Times New Roman" pitchFamily="18" charset="0"/>
            </a:endParaRPr>
          </a:p>
          <a:p>
            <a:pPr eaLnBrk="1" hangingPunct="1">
              <a:buFont typeface="Wingdings 2" pitchFamily="18" charset="2"/>
              <a:buNone/>
            </a:pPr>
            <a:r>
              <a:rPr lang="en-US" sz="2800" dirty="0">
                <a:latin typeface="Times New Roman" pitchFamily="18" charset="0"/>
                <a:cs typeface="Times New Roman" pitchFamily="18" charset="0"/>
              </a:rPr>
              <a:t>“Nigerian Literature.” </a:t>
            </a:r>
            <a:r>
              <a:rPr lang="en-US" sz="2800" i="1" dirty="0">
                <a:latin typeface="Times New Roman" pitchFamily="18" charset="0"/>
                <a:cs typeface="Times New Roman" pitchFamily="18" charset="0"/>
              </a:rPr>
              <a:t>The Encyclopedia Americana</a:t>
            </a:r>
            <a:r>
              <a:rPr lang="en-US" sz="2800" dirty="0">
                <a:latin typeface="Times New Roman" pitchFamily="18" charset="0"/>
                <a:cs typeface="Times New Roman" pitchFamily="18" charset="0"/>
              </a:rPr>
              <a:t>. </a:t>
            </a:r>
            <a:r>
              <a:rPr lang="en-GB" sz="2800" dirty="0">
                <a:latin typeface="Times New Roman" pitchFamily="18" charset="0"/>
                <a:cs typeface="Times New Roman" pitchFamily="18" charset="0"/>
              </a:rPr>
              <a:t>2004 Ed. </a:t>
            </a:r>
            <a:endParaRPr lang="en-US" sz="2800" dirty="0">
              <a:latin typeface="Times New Roman" pitchFamily="18" charset="0"/>
              <a:cs typeface="Times New Roman" pitchFamily="18" charset="0"/>
            </a:endParaRPr>
          </a:p>
          <a:p>
            <a:pPr eaLnBrk="1" hangingPunct="1">
              <a:buFont typeface="Wingdings 2" pitchFamily="18" charset="2"/>
              <a:buNone/>
            </a:pPr>
            <a:r>
              <a:rPr lang="en-US" sz="2800" dirty="0">
                <a:latin typeface="Times New Roman" pitchFamily="18" charset="0"/>
                <a:cs typeface="Times New Roman" pitchFamily="18" charset="0"/>
              </a:rPr>
              <a:t>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a:xfrm>
            <a:off x="395288" y="0"/>
            <a:ext cx="8229600" cy="1143000"/>
          </a:xfrm>
        </p:spPr>
        <p:txBody>
          <a:bodyPr/>
          <a:lstStyle/>
          <a:p>
            <a:pPr eaLnBrk="1" hangingPunct="1"/>
            <a:r>
              <a:rPr lang="en-US" sz="3600">
                <a:solidFill>
                  <a:srgbClr val="FF0000"/>
                </a:solidFill>
              </a:rPr>
              <a:t>Introduction/ Preface/ Foreword</a:t>
            </a:r>
          </a:p>
        </p:txBody>
      </p:sp>
      <p:sp>
        <p:nvSpPr>
          <p:cNvPr id="47107" name="Rectangle 3"/>
          <p:cNvSpPr>
            <a:spLocks noGrp="1"/>
          </p:cNvSpPr>
          <p:nvPr>
            <p:ph idx="1"/>
          </p:nvPr>
        </p:nvSpPr>
        <p:spPr>
          <a:xfrm>
            <a:off x="468313" y="1557338"/>
            <a:ext cx="8229600" cy="4872037"/>
          </a:xfrm>
        </p:spPr>
        <p:txBody>
          <a:bodyPr/>
          <a:lstStyle/>
          <a:p>
            <a:pPr eaLnBrk="1" hangingPunct="1">
              <a:lnSpc>
                <a:spcPct val="90000"/>
              </a:lnSpc>
              <a:buFont typeface="Wingdings 2" pitchFamily="18" charset="2"/>
              <a:buNone/>
            </a:pPr>
            <a:r>
              <a:rPr lang="en-US" sz="2800" dirty="0">
                <a:latin typeface="Times New Roman" pitchFamily="18" charset="0"/>
              </a:rPr>
              <a:t>Barry, Peter. Introduction. </a:t>
            </a:r>
            <a:r>
              <a:rPr lang="en-US" sz="2800" i="1" dirty="0">
                <a:latin typeface="Times New Roman" pitchFamily="18" charset="0"/>
              </a:rPr>
              <a:t>Beginning Theory: An 	Introduction to Literary and Cultural Theory</a:t>
            </a:r>
            <a:r>
              <a:rPr lang="en-GB" sz="2800" i="1" dirty="0">
                <a:latin typeface="Times New Roman" pitchFamily="18" charset="0"/>
              </a:rPr>
              <a:t>.</a:t>
            </a:r>
            <a:r>
              <a:rPr lang="en-US" sz="2800" dirty="0">
                <a:latin typeface="Times New Roman" pitchFamily="18" charset="0"/>
              </a:rPr>
              <a:t>Viva Books, 2008. </a:t>
            </a:r>
            <a:r>
              <a:rPr lang="en-GB" sz="2800" dirty="0">
                <a:latin typeface="Times New Roman" pitchFamily="18" charset="0"/>
              </a:rPr>
              <a:t>pp.</a:t>
            </a:r>
            <a:r>
              <a:rPr lang="en-US" sz="2800" dirty="0">
                <a:latin typeface="Times New Roman" pitchFamily="18" charset="0"/>
              </a:rPr>
              <a:t>1-10.</a:t>
            </a:r>
          </a:p>
          <a:p>
            <a:pPr eaLnBrk="1" hangingPunct="1">
              <a:lnSpc>
                <a:spcPct val="90000"/>
              </a:lnSpc>
              <a:buFont typeface="Wingdings 2" pitchFamily="18" charset="2"/>
              <a:buNone/>
            </a:pPr>
            <a:endParaRPr lang="en-US" sz="3200" dirty="0">
              <a:solidFill>
                <a:srgbClr val="FF0000"/>
              </a:solidFill>
              <a:latin typeface="Times New Roman" pitchFamily="18" charset="0"/>
            </a:endParaRPr>
          </a:p>
          <a:p>
            <a:pPr eaLnBrk="1" hangingPunct="1">
              <a:lnSpc>
                <a:spcPct val="90000"/>
              </a:lnSpc>
              <a:buFont typeface="Wingdings 2" pitchFamily="18" charset="2"/>
              <a:buNone/>
            </a:pPr>
            <a:r>
              <a:rPr lang="en-US" sz="3200" dirty="0">
                <a:solidFill>
                  <a:srgbClr val="FF0000"/>
                </a:solidFill>
                <a:latin typeface="Times New Roman" pitchFamily="18" charset="0"/>
              </a:rPr>
              <a:t>Un-published Dissertation</a:t>
            </a:r>
          </a:p>
          <a:p>
            <a:pPr eaLnBrk="1" hangingPunct="1">
              <a:lnSpc>
                <a:spcPct val="90000"/>
              </a:lnSpc>
              <a:buFont typeface="Wingdings 2" pitchFamily="18" charset="2"/>
              <a:buNone/>
            </a:pPr>
            <a:r>
              <a:rPr lang="en-US" sz="2800" dirty="0" err="1">
                <a:latin typeface="Times New Roman" pitchFamily="18" charset="0"/>
              </a:rPr>
              <a:t>Rajan</a:t>
            </a:r>
            <a:r>
              <a:rPr lang="en-US" sz="2800" dirty="0">
                <a:latin typeface="Times New Roman" pitchFamily="18" charset="0"/>
              </a:rPr>
              <a:t>, </a:t>
            </a:r>
            <a:r>
              <a:rPr lang="en-US" sz="2800" dirty="0" err="1">
                <a:latin typeface="Times New Roman" pitchFamily="18" charset="0"/>
              </a:rPr>
              <a:t>Anjana</a:t>
            </a:r>
            <a:r>
              <a:rPr lang="en-US" sz="2800" dirty="0">
                <a:latin typeface="Times New Roman" pitchFamily="18" charset="0"/>
              </a:rPr>
              <a:t>. “Interior Monologue in Mark Twain.”	</a:t>
            </a:r>
            <a:r>
              <a:rPr lang="en-US" sz="2800" dirty="0" smtClean="0">
                <a:latin typeface="Times New Roman" pitchFamily="18" charset="0"/>
              </a:rPr>
              <a:t>Dissertation,</a:t>
            </a:r>
            <a:r>
              <a:rPr lang="en-GB" sz="2800" dirty="0" smtClean="0">
                <a:latin typeface="Times New Roman" pitchFamily="18" charset="0"/>
              </a:rPr>
              <a:t> </a:t>
            </a:r>
            <a:r>
              <a:rPr lang="en-US" sz="2800" dirty="0">
                <a:latin typeface="Times New Roman" pitchFamily="18" charset="0"/>
              </a:rPr>
              <a:t>U of 	Delhi, 1998.</a:t>
            </a:r>
          </a:p>
          <a:p>
            <a:pPr eaLnBrk="1" hangingPunct="1">
              <a:lnSpc>
                <a:spcPct val="90000"/>
              </a:lnSpc>
              <a:buFont typeface="Wingdings 2" pitchFamily="18" charset="2"/>
              <a:buNone/>
            </a:pPr>
            <a:r>
              <a:rPr lang="en-US" sz="2800" dirty="0" err="1">
                <a:latin typeface="Times New Roman" pitchFamily="18" charset="0"/>
              </a:rPr>
              <a:t>Rajan</a:t>
            </a:r>
            <a:r>
              <a:rPr lang="en-US" sz="2800" dirty="0">
                <a:latin typeface="Times New Roman" pitchFamily="18" charset="0"/>
              </a:rPr>
              <a:t>, </a:t>
            </a:r>
            <a:r>
              <a:rPr lang="en-US" sz="2800" dirty="0" err="1">
                <a:latin typeface="Times New Roman" pitchFamily="18" charset="0"/>
              </a:rPr>
              <a:t>Anjana</a:t>
            </a:r>
            <a:r>
              <a:rPr lang="en-US" sz="2800" dirty="0">
                <a:latin typeface="Times New Roman" pitchFamily="18" charset="0"/>
              </a:rPr>
              <a:t>. “Interior Monologue in Mark Twain.”	</a:t>
            </a:r>
            <a:r>
              <a:rPr lang="en-US" sz="2800" dirty="0" err="1" smtClean="0">
                <a:latin typeface="Times New Roman" pitchFamily="18" charset="0"/>
              </a:rPr>
              <a:t>Dissertation,U</a:t>
            </a:r>
            <a:r>
              <a:rPr lang="en-US" sz="2800" dirty="0" smtClean="0">
                <a:latin typeface="Times New Roman" pitchFamily="18" charset="0"/>
              </a:rPr>
              <a:t> </a:t>
            </a:r>
            <a:r>
              <a:rPr lang="en-US" sz="2800" dirty="0">
                <a:latin typeface="Times New Roman" pitchFamily="18" charset="0"/>
              </a:rPr>
              <a:t>of 	Delhi, 1998</a:t>
            </a:r>
            <a:r>
              <a:rPr lang="en-GB" sz="2800" dirty="0">
                <a:latin typeface="Times New Roman" pitchFamily="18" charset="0"/>
              </a:rPr>
              <a:t>, </a:t>
            </a:r>
            <a:r>
              <a:rPr lang="en-US" sz="2800" dirty="0" err="1">
                <a:latin typeface="Times New Roman" pitchFamily="18" charset="0"/>
              </a:rPr>
              <a:t>Rupa</a:t>
            </a:r>
            <a:r>
              <a:rPr lang="en-US" sz="2800" dirty="0">
                <a:latin typeface="Times New Roman" pitchFamily="18" charset="0"/>
              </a:rPr>
              <a:t>		 Publications, 2002</a:t>
            </a:r>
            <a:r>
              <a:rPr lang="en-GB" sz="2800" dirty="0">
                <a:latin typeface="Times New Roman" pitchFamily="18" charset="0"/>
              </a:rPr>
              <a:t>.</a:t>
            </a:r>
            <a:endParaRPr lang="en-US" sz="2800" dirty="0">
              <a:latin typeface="Times New Roman" pitchFamily="18" charset="0"/>
            </a:endParaRPr>
          </a:p>
          <a:p>
            <a:pPr eaLnBrk="1" hangingPunct="1">
              <a:lnSpc>
                <a:spcPct val="90000"/>
              </a:lnSpc>
              <a:buFont typeface="Wingdings 2" pitchFamily="18" charset="2"/>
              <a:buNone/>
            </a:pPr>
            <a:endParaRPr lang="en-US" sz="2800" dirty="0">
              <a:latin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68313" y="0"/>
            <a:ext cx="8229600" cy="1143000"/>
          </a:xfrm>
        </p:spPr>
        <p:txBody>
          <a:bodyPr/>
          <a:lstStyle/>
          <a:p>
            <a:pPr algn="ctr" eaLnBrk="1" hangingPunct="1"/>
            <a:r>
              <a:rPr lang="en-US" sz="3600">
                <a:solidFill>
                  <a:srgbClr val="C00000"/>
                </a:solidFill>
              </a:rPr>
              <a:t>ARTICLE IN A JOURNAL</a:t>
            </a:r>
          </a:p>
        </p:txBody>
      </p:sp>
      <p:sp>
        <p:nvSpPr>
          <p:cNvPr id="48131" name="Content Placeholder 2"/>
          <p:cNvSpPr>
            <a:spLocks noGrp="1"/>
          </p:cNvSpPr>
          <p:nvPr>
            <p:ph idx="1"/>
          </p:nvPr>
        </p:nvSpPr>
        <p:spPr>
          <a:xfrm>
            <a:off x="468313" y="1268413"/>
            <a:ext cx="8229600" cy="4389437"/>
          </a:xfrm>
        </p:spPr>
        <p:txBody>
          <a:bodyPr/>
          <a:lstStyle/>
          <a:p>
            <a:pPr eaLnBrk="1" hangingPunct="1"/>
            <a:r>
              <a:rPr lang="en-US" sz="3200" dirty="0">
                <a:latin typeface="Times New Roman" pitchFamily="18" charset="0"/>
              </a:rPr>
              <a:t>Author(s)./ "Title of Article.“/ </a:t>
            </a:r>
            <a:r>
              <a:rPr lang="en-US" sz="3200" i="1" dirty="0">
                <a:latin typeface="Times New Roman" pitchFamily="18" charset="0"/>
              </a:rPr>
              <a:t>Title of Journal/</a:t>
            </a:r>
            <a:r>
              <a:rPr lang="en-US" sz="3200" dirty="0">
                <a:latin typeface="Times New Roman" pitchFamily="18" charset="0"/>
              </a:rPr>
              <a:t> Volume</a:t>
            </a:r>
            <a:r>
              <a:rPr lang="en-GB" sz="3200" dirty="0">
                <a:latin typeface="Times New Roman" pitchFamily="18" charset="0"/>
              </a:rPr>
              <a:t>, /</a:t>
            </a:r>
            <a:r>
              <a:rPr lang="en-US" sz="3200" dirty="0">
                <a:latin typeface="Times New Roman" pitchFamily="18" charset="0"/>
              </a:rPr>
              <a:t>Issue No</a:t>
            </a:r>
            <a:r>
              <a:rPr lang="en-GB" sz="3200" dirty="0">
                <a:latin typeface="Times New Roman" pitchFamily="18" charset="0"/>
              </a:rPr>
              <a:t>,</a:t>
            </a:r>
            <a:r>
              <a:rPr lang="en-US" sz="3200" dirty="0">
                <a:latin typeface="Times New Roman" pitchFamily="18" charset="0"/>
              </a:rPr>
              <a:t>/Yea</a:t>
            </a:r>
            <a:r>
              <a:rPr lang="en-GB" sz="3200" dirty="0">
                <a:latin typeface="Times New Roman" pitchFamily="18" charset="0"/>
              </a:rPr>
              <a:t>r, </a:t>
            </a:r>
            <a:r>
              <a:rPr lang="en-US" sz="3200" dirty="0">
                <a:latin typeface="Times New Roman" pitchFamily="18" charset="0"/>
              </a:rPr>
              <a:t>pages</a:t>
            </a:r>
            <a:r>
              <a:rPr lang="en-GB" sz="3200" dirty="0">
                <a:latin typeface="Times New Roman" pitchFamily="18" charset="0"/>
              </a:rPr>
              <a:t>.</a:t>
            </a:r>
            <a:endParaRPr lang="en-US" sz="3200" dirty="0">
              <a:latin typeface="Times New Roman" pitchFamily="18" charset="0"/>
            </a:endParaRPr>
          </a:p>
          <a:p>
            <a:pPr eaLnBrk="1" hangingPunct="1">
              <a:buFont typeface="Wingdings 2" pitchFamily="18" charset="2"/>
              <a:buNone/>
            </a:pPr>
            <a:endParaRPr lang="en-US" sz="3200" dirty="0">
              <a:latin typeface="Times New Roman" pitchFamily="18" charset="0"/>
            </a:endParaRPr>
          </a:p>
          <a:p>
            <a:pPr eaLnBrk="1" hangingPunct="1">
              <a:buFont typeface="Wingdings 2" pitchFamily="18" charset="2"/>
              <a:buNone/>
            </a:pPr>
            <a:r>
              <a:rPr lang="en-US" sz="3200" dirty="0">
                <a:latin typeface="Times New Roman" pitchFamily="18" charset="0"/>
                <a:cs typeface="Times New Roman" pitchFamily="18" charset="0"/>
              </a:rPr>
              <a:t>Kumar, Praveen. “Ecological Concerns in </a:t>
            </a:r>
            <a:r>
              <a:rPr lang="en-US" sz="3200" i="1" dirty="0">
                <a:latin typeface="Times New Roman" pitchFamily="18" charset="0"/>
                <a:cs typeface="Times New Roman" pitchFamily="18" charset="0"/>
              </a:rPr>
              <a:t>The	 Mayor of </a:t>
            </a:r>
            <a:r>
              <a:rPr lang="en-US" sz="3200" i="1" dirty="0" err="1">
                <a:latin typeface="Times New Roman" pitchFamily="18" charset="0"/>
                <a:cs typeface="Times New Roman" pitchFamily="18" charset="0"/>
              </a:rPr>
              <a:t>Casterbridge</a:t>
            </a:r>
            <a:r>
              <a:rPr lang="en-US" sz="3200" dirty="0">
                <a:latin typeface="Times New Roman" pitchFamily="18" charset="0"/>
                <a:cs typeface="Times New Roman" pitchFamily="18" charset="0"/>
              </a:rPr>
              <a:t>.” </a:t>
            </a:r>
            <a:r>
              <a:rPr lang="en-US" sz="3200" i="1" dirty="0" err="1">
                <a:latin typeface="Times New Roman" pitchFamily="18" charset="0"/>
                <a:cs typeface="Times New Roman" pitchFamily="18" charset="0"/>
              </a:rPr>
              <a:t>Littcrit</a:t>
            </a:r>
            <a:r>
              <a:rPr lang="en-GB" sz="3200" i="1" dirty="0" smtClean="0">
                <a:latin typeface="Times New Roman" pitchFamily="18" charset="0"/>
                <a:cs typeface="Times New Roman" pitchFamily="18" charset="0"/>
              </a:rPr>
              <a:t>t, </a:t>
            </a:r>
            <a:r>
              <a:rPr lang="en-GB" sz="3200" dirty="0">
                <a:latin typeface="Times New Roman" pitchFamily="18" charset="0"/>
                <a:cs typeface="Times New Roman" pitchFamily="18" charset="0"/>
              </a:rPr>
              <a:t>Vol. </a:t>
            </a:r>
            <a:r>
              <a:rPr lang="en-US" sz="3200" dirty="0">
                <a:latin typeface="Times New Roman" pitchFamily="18" charset="0"/>
                <a:cs typeface="Times New Roman" pitchFamily="18" charset="0"/>
              </a:rPr>
              <a:t>40</a:t>
            </a:r>
            <a:r>
              <a:rPr lang="en-GB" sz="3200" dirty="0">
                <a:latin typeface="Times New Roman" pitchFamily="18" charset="0"/>
                <a:cs typeface="Times New Roman" pitchFamily="18" charset="0"/>
              </a:rPr>
              <a:t>, Issue </a:t>
            </a:r>
            <a:r>
              <a:rPr lang="en-US" sz="3200" dirty="0">
                <a:latin typeface="Times New Roman" pitchFamily="18" charset="0"/>
                <a:cs typeface="Times New Roman" pitchFamily="18" charset="0"/>
              </a:rPr>
              <a:t>3</a:t>
            </a:r>
            <a:r>
              <a:rPr lang="en-GB" sz="3200" dirty="0">
                <a:latin typeface="Times New Roman" pitchFamily="18" charset="0"/>
                <a:cs typeface="Times New Roman" pitchFamily="18" charset="0"/>
              </a:rPr>
              <a:t>, 2006, pp.</a:t>
            </a:r>
            <a:r>
              <a:rPr lang="en-US" sz="3200" dirty="0">
                <a:latin typeface="Times New Roman" pitchFamily="18" charset="0"/>
                <a:cs typeface="Times New Roman" pitchFamily="18" charset="0"/>
              </a:rPr>
              <a:t>38-42. </a:t>
            </a:r>
          </a:p>
          <a:p>
            <a:pPr eaLnBrk="1" hangingPunct="1">
              <a:buFont typeface="Wingdings 2" pitchFamily="18" charset="2"/>
              <a:buNone/>
            </a:pPr>
            <a:endParaRPr lang="en-US" sz="2000" dirty="0"/>
          </a:p>
          <a:p>
            <a:pPr eaLnBrk="1" hangingPunct="1">
              <a:buFont typeface="Wingdings 2" pitchFamily="18" charset="2"/>
              <a:buNone/>
            </a:pPr>
            <a:endParaRPr lang="en-US" sz="20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28625" y="0"/>
            <a:ext cx="8229600" cy="1143000"/>
          </a:xfrm>
        </p:spPr>
        <p:txBody>
          <a:bodyPr/>
          <a:lstStyle/>
          <a:p>
            <a:r>
              <a:rPr lang="en-US" sz="3600">
                <a:solidFill>
                  <a:srgbClr val="FF0000"/>
                </a:solidFill>
                <a:latin typeface="Times New Roman" pitchFamily="18" charset="0"/>
                <a:cs typeface="Times New Roman" pitchFamily="18" charset="0"/>
              </a:rPr>
              <a:t>Sample</a:t>
            </a:r>
          </a:p>
        </p:txBody>
      </p:sp>
      <p:sp>
        <p:nvSpPr>
          <p:cNvPr id="49155" name="Content Placeholder 2"/>
          <p:cNvSpPr>
            <a:spLocks noGrp="1"/>
          </p:cNvSpPr>
          <p:nvPr>
            <p:ph idx="1"/>
          </p:nvPr>
        </p:nvSpPr>
        <p:spPr>
          <a:xfrm>
            <a:off x="357188" y="1428750"/>
            <a:ext cx="8229600" cy="4389438"/>
          </a:xfrm>
        </p:spPr>
        <p:txBody>
          <a:bodyPr/>
          <a:lstStyle/>
          <a:p>
            <a:pPr eaLnBrk="1" hangingPunct="1">
              <a:buFont typeface="Wingdings 2" pitchFamily="18" charset="2"/>
              <a:buNone/>
            </a:pPr>
            <a:r>
              <a:rPr lang="en-US" sz="2800" dirty="0" err="1">
                <a:latin typeface="Times New Roman" pitchFamily="18" charset="0"/>
              </a:rPr>
              <a:t>Bagchi</a:t>
            </a:r>
            <a:r>
              <a:rPr lang="en-US" sz="2800" dirty="0">
                <a:latin typeface="Times New Roman" pitchFamily="18" charset="0"/>
              </a:rPr>
              <a:t>, </a:t>
            </a:r>
            <a:r>
              <a:rPr lang="en-US" sz="2800" dirty="0" err="1">
                <a:latin typeface="Times New Roman" pitchFamily="18" charset="0"/>
              </a:rPr>
              <a:t>Alaknanda</a:t>
            </a:r>
            <a:r>
              <a:rPr lang="en-US" sz="2800" dirty="0">
                <a:latin typeface="Times New Roman" pitchFamily="18" charset="0"/>
              </a:rPr>
              <a:t>. "Conflicting Nationalisms: The 	Voice of the Subaltern in </a:t>
            </a:r>
            <a:r>
              <a:rPr lang="en-US" sz="2800" dirty="0" err="1">
                <a:latin typeface="Times New Roman" pitchFamily="18" charset="0"/>
              </a:rPr>
              <a:t>Mahasweta</a:t>
            </a:r>
            <a:r>
              <a:rPr lang="en-US" sz="2800" dirty="0">
                <a:latin typeface="Times New Roman" pitchFamily="18" charset="0"/>
              </a:rPr>
              <a:t> 	Devi's </a:t>
            </a:r>
            <a:r>
              <a:rPr lang="en-US" sz="2800" i="1" dirty="0" err="1">
                <a:latin typeface="Times New Roman" pitchFamily="18" charset="0"/>
              </a:rPr>
              <a:t>Bashai</a:t>
            </a:r>
            <a:r>
              <a:rPr lang="en-US" sz="2800" i="1" dirty="0">
                <a:latin typeface="Times New Roman" pitchFamily="18" charset="0"/>
              </a:rPr>
              <a:t> </a:t>
            </a:r>
            <a:r>
              <a:rPr lang="en-US" sz="2800" i="1" dirty="0" err="1">
                <a:latin typeface="Times New Roman" pitchFamily="18" charset="0"/>
              </a:rPr>
              <a:t>Tudu</a:t>
            </a:r>
            <a:r>
              <a:rPr lang="en-US" sz="2800" dirty="0">
                <a:latin typeface="Times New Roman" pitchFamily="18" charset="0"/>
              </a:rPr>
              <a:t>." </a:t>
            </a:r>
            <a:r>
              <a:rPr lang="en-US" sz="2800" i="1" dirty="0">
                <a:latin typeface="Times New Roman" pitchFamily="18" charset="0"/>
              </a:rPr>
              <a:t>Tulsa Studies in Women's 	Literature</a:t>
            </a:r>
            <a:r>
              <a:rPr lang="en-US" sz="2800" dirty="0">
                <a:latin typeface="Times New Roman" pitchFamily="18" charset="0"/>
              </a:rPr>
              <a:t> </a:t>
            </a:r>
            <a:r>
              <a:rPr lang="en-GB" sz="2800" dirty="0">
                <a:latin typeface="Times New Roman" pitchFamily="18" charset="0"/>
              </a:rPr>
              <a:t>, Issue </a:t>
            </a:r>
            <a:r>
              <a:rPr lang="en-US" sz="2800" dirty="0">
                <a:latin typeface="Times New Roman" pitchFamily="18" charset="0"/>
              </a:rPr>
              <a:t>15 </a:t>
            </a:r>
            <a:r>
              <a:rPr lang="en-GB" sz="2800" dirty="0">
                <a:latin typeface="Times New Roman" pitchFamily="18" charset="0"/>
              </a:rPr>
              <a:t>,</a:t>
            </a:r>
            <a:r>
              <a:rPr lang="en-US" sz="2800" dirty="0">
                <a:latin typeface="Times New Roman" pitchFamily="18" charset="0"/>
              </a:rPr>
              <a:t>1996</a:t>
            </a:r>
            <a:r>
              <a:rPr lang="en-GB" sz="2800" dirty="0">
                <a:latin typeface="Times New Roman" pitchFamily="18" charset="0"/>
              </a:rPr>
              <a:t>, p. </a:t>
            </a:r>
            <a:r>
              <a:rPr lang="en-US" sz="2800" dirty="0">
                <a:latin typeface="Times New Roman" pitchFamily="18" charset="0"/>
              </a:rPr>
              <a:t>41+.</a:t>
            </a:r>
          </a:p>
          <a:p>
            <a:pPr eaLnBrk="1" hangingPunct="1">
              <a:buFont typeface="Wingdings 2" pitchFamily="18" charset="2"/>
              <a:buNone/>
            </a:pPr>
            <a:endParaRPr lang="en-US" sz="2800" dirty="0">
              <a:latin typeface="Times New Roman" pitchFamily="18" charset="0"/>
            </a:endParaRPr>
          </a:p>
          <a:p>
            <a:pPr eaLnBrk="1" hangingPunct="1">
              <a:buFont typeface="Wingdings 2" pitchFamily="18" charset="2"/>
              <a:buNone/>
            </a:pPr>
            <a:r>
              <a:rPr lang="en-US" sz="2800" dirty="0">
                <a:latin typeface="Times New Roman" pitchFamily="18" charset="0"/>
              </a:rPr>
              <a:t>Burgess, Anthony. “Politics in the Novels of Graham Greene.” </a:t>
            </a:r>
            <a:r>
              <a:rPr lang="en-US" sz="2800" i="1" dirty="0">
                <a:latin typeface="Times New Roman" pitchFamily="18" charset="0"/>
              </a:rPr>
              <a:t>Literature and </a:t>
            </a:r>
            <a:r>
              <a:rPr lang="en-US" sz="2800" i="1" dirty="0" smtClean="0">
                <a:latin typeface="Times New Roman" pitchFamily="18" charset="0"/>
              </a:rPr>
              <a:t>Society,</a:t>
            </a:r>
            <a:r>
              <a:rPr lang="en-US" sz="2800" i="1" dirty="0">
                <a:latin typeface="Times New Roman" pitchFamily="18" charset="0"/>
              </a:rPr>
              <a:t> </a:t>
            </a:r>
            <a:r>
              <a:rPr lang="en-US" sz="2800" dirty="0">
                <a:latin typeface="Times New Roman" pitchFamily="18" charset="0"/>
              </a:rPr>
              <a:t>Spec. issue of</a:t>
            </a:r>
            <a:r>
              <a:rPr lang="en-US" sz="2800" i="1" dirty="0">
                <a:latin typeface="Times New Roman" pitchFamily="18" charset="0"/>
              </a:rPr>
              <a:t> Journal of Contemporary History</a:t>
            </a:r>
            <a:r>
              <a:rPr lang="en-GB" sz="2800" i="1" dirty="0">
                <a:latin typeface="Times New Roman" pitchFamily="18" charset="0"/>
              </a:rPr>
              <a:t>, </a:t>
            </a:r>
            <a:r>
              <a:rPr lang="en-GB" sz="2800" dirty="0" err="1">
                <a:latin typeface="Times New Roman" pitchFamily="18" charset="0"/>
              </a:rPr>
              <a:t>Vol</a:t>
            </a:r>
            <a:r>
              <a:rPr lang="en-GB" sz="2800" dirty="0">
                <a:latin typeface="Times New Roman" pitchFamily="18" charset="0"/>
              </a:rPr>
              <a:t> </a:t>
            </a:r>
            <a:r>
              <a:rPr lang="en-US" sz="2800" dirty="0">
                <a:latin typeface="Times New Roman" pitchFamily="18" charset="0"/>
              </a:rPr>
              <a:t>2</a:t>
            </a:r>
            <a:r>
              <a:rPr lang="en-GB" sz="2800" dirty="0">
                <a:latin typeface="Times New Roman" pitchFamily="18" charset="0"/>
              </a:rPr>
              <a:t>, Issue </a:t>
            </a:r>
            <a:r>
              <a:rPr lang="en-US" sz="2800" dirty="0">
                <a:latin typeface="Times New Roman" pitchFamily="18" charset="0"/>
              </a:rPr>
              <a:t>2</a:t>
            </a:r>
            <a:r>
              <a:rPr lang="en-GB" sz="2800" dirty="0">
                <a:latin typeface="Times New Roman" pitchFamily="18" charset="0"/>
              </a:rPr>
              <a:t>, </a:t>
            </a:r>
            <a:r>
              <a:rPr lang="en-US" sz="2800" dirty="0">
                <a:latin typeface="Times New Roman" pitchFamily="18" charset="0"/>
              </a:rPr>
              <a:t>1967</a:t>
            </a:r>
            <a:r>
              <a:rPr lang="en-GB" sz="2800" dirty="0">
                <a:latin typeface="Times New Roman" pitchFamily="18" charset="0"/>
              </a:rPr>
              <a:t>, pp.</a:t>
            </a:r>
            <a:r>
              <a:rPr lang="en-US" sz="2800" dirty="0">
                <a:latin typeface="Times New Roman" pitchFamily="18" charset="0"/>
              </a:rPr>
              <a:t> 93-99. </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395288" y="549275"/>
            <a:ext cx="8229600" cy="908050"/>
          </a:xfrm>
        </p:spPr>
        <p:txBody>
          <a:bodyPr/>
          <a:lstStyle/>
          <a:p>
            <a:pPr eaLnBrk="1" hangingPunct="1"/>
            <a:r>
              <a:rPr lang="en-US" sz="3200" b="1" dirty="0" smtClean="0">
                <a:solidFill>
                  <a:srgbClr val="C00000"/>
                </a:solidFill>
              </a:rPr>
              <a:t>                 Article </a:t>
            </a:r>
            <a:r>
              <a:rPr lang="en-US" sz="3200" b="1" dirty="0">
                <a:solidFill>
                  <a:srgbClr val="C00000"/>
                </a:solidFill>
              </a:rPr>
              <a:t>in a Magazine</a:t>
            </a:r>
          </a:p>
        </p:txBody>
      </p:sp>
      <p:sp>
        <p:nvSpPr>
          <p:cNvPr id="50179" name="Content Placeholder 2"/>
          <p:cNvSpPr>
            <a:spLocks noGrp="1"/>
          </p:cNvSpPr>
          <p:nvPr>
            <p:ph idx="1"/>
          </p:nvPr>
        </p:nvSpPr>
        <p:spPr>
          <a:xfrm>
            <a:off x="308321" y="1919288"/>
            <a:ext cx="8229600" cy="4389437"/>
          </a:xfrm>
        </p:spPr>
        <p:txBody>
          <a:bodyPr>
            <a:normAutofit fontScale="92500" lnSpcReduction="10000"/>
          </a:bodyPr>
          <a:lstStyle/>
          <a:p>
            <a:pPr eaLnBrk="1" hangingPunct="1">
              <a:buFont typeface="Wingdings 2" pitchFamily="18" charset="2"/>
              <a:buNone/>
            </a:pPr>
            <a:r>
              <a:rPr lang="en-US" sz="2800" dirty="0" err="1">
                <a:latin typeface="Times New Roman" pitchFamily="18" charset="0"/>
              </a:rPr>
              <a:t>Mandar</a:t>
            </a:r>
            <a:r>
              <a:rPr lang="en-US" sz="2800" dirty="0">
                <a:latin typeface="Times New Roman" pitchFamily="18" charset="0"/>
              </a:rPr>
              <a:t>, Harsh. “Communal Politics.” </a:t>
            </a:r>
            <a:r>
              <a:rPr lang="en-US" sz="2800" i="1" dirty="0" smtClean="0">
                <a:latin typeface="Times New Roman" pitchFamily="18" charset="0"/>
              </a:rPr>
              <a:t>Frontline</a:t>
            </a:r>
            <a:r>
              <a:rPr lang="en-GB" sz="2800" i="1" dirty="0" smtClean="0">
                <a:latin typeface="Times New Roman" pitchFamily="18" charset="0"/>
              </a:rPr>
              <a:t>, </a:t>
            </a:r>
            <a:r>
              <a:rPr lang="en-US" sz="2800" dirty="0" smtClean="0">
                <a:latin typeface="Times New Roman" pitchFamily="18" charset="0"/>
              </a:rPr>
              <a:t>30 </a:t>
            </a:r>
            <a:r>
              <a:rPr lang="en-US" sz="2800" dirty="0">
                <a:latin typeface="Times New Roman" pitchFamily="18" charset="0"/>
              </a:rPr>
              <a:t>July	 2006</a:t>
            </a:r>
            <a:r>
              <a:rPr lang="en-GB" sz="2800" dirty="0">
                <a:latin typeface="Times New Roman" pitchFamily="18" charset="0"/>
              </a:rPr>
              <a:t>, pp.</a:t>
            </a:r>
            <a:r>
              <a:rPr lang="en-US" sz="2800" dirty="0">
                <a:latin typeface="Times New Roman" pitchFamily="18" charset="0"/>
              </a:rPr>
              <a:t> 26-28. </a:t>
            </a:r>
          </a:p>
          <a:p>
            <a:pPr eaLnBrk="1" hangingPunct="1">
              <a:buFont typeface="Wingdings 2" pitchFamily="18" charset="2"/>
              <a:buNone/>
            </a:pPr>
            <a:r>
              <a:rPr lang="en-US" sz="3600" b="1" dirty="0">
                <a:solidFill>
                  <a:srgbClr val="C00000"/>
                </a:solidFill>
                <a:latin typeface="Times New Roman" pitchFamily="18" charset="0"/>
              </a:rPr>
              <a:t>Article in a News Paper</a:t>
            </a:r>
          </a:p>
          <a:p>
            <a:pPr eaLnBrk="1" hangingPunct="1">
              <a:buFont typeface="Wingdings 2" pitchFamily="18" charset="2"/>
              <a:buNone/>
            </a:pPr>
            <a:endParaRPr lang="en-US" sz="2400" dirty="0">
              <a:latin typeface="Times New Roman" pitchFamily="18" charset="0"/>
            </a:endParaRPr>
          </a:p>
          <a:p>
            <a:pPr eaLnBrk="1" hangingPunct="1">
              <a:buFont typeface="Wingdings 2" pitchFamily="18" charset="2"/>
              <a:buNone/>
            </a:pPr>
            <a:r>
              <a:rPr lang="en-US" sz="2800" dirty="0" err="1">
                <a:latin typeface="Times New Roman" pitchFamily="18" charset="0"/>
              </a:rPr>
              <a:t>Krugman</a:t>
            </a:r>
            <a:r>
              <a:rPr lang="en-US" sz="2800" dirty="0">
                <a:latin typeface="Times New Roman" pitchFamily="18" charset="0"/>
              </a:rPr>
              <a:t>, Andrew. "Fear of Eating." </a:t>
            </a:r>
            <a:r>
              <a:rPr lang="en-US" sz="2800" i="1" dirty="0">
                <a:latin typeface="Times New Roman" pitchFamily="18" charset="0"/>
              </a:rPr>
              <a:t>New York </a:t>
            </a:r>
            <a:r>
              <a:rPr lang="en-US" sz="2800" i="1" dirty="0" smtClean="0">
                <a:latin typeface="Times New Roman" pitchFamily="18" charset="0"/>
              </a:rPr>
              <a:t>Times</a:t>
            </a:r>
            <a:r>
              <a:rPr lang="en-GB" sz="2800" i="1" dirty="0" smtClean="0">
                <a:latin typeface="Times New Roman" pitchFamily="18" charset="0"/>
              </a:rPr>
              <a:t>,</a:t>
            </a:r>
            <a:r>
              <a:rPr lang="en-US" sz="2800" dirty="0">
                <a:latin typeface="Times New Roman" pitchFamily="18" charset="0"/>
              </a:rPr>
              <a:t> 21	 May 2007, late ed.</a:t>
            </a:r>
            <a:r>
              <a:rPr lang="en-GB" sz="2800" dirty="0">
                <a:latin typeface="Times New Roman" pitchFamily="18" charset="0"/>
              </a:rPr>
              <a:t>, p.</a:t>
            </a:r>
            <a:r>
              <a:rPr lang="en-US" sz="2800" dirty="0">
                <a:latin typeface="Times New Roman" pitchFamily="18" charset="0"/>
              </a:rPr>
              <a:t> B7+</a:t>
            </a:r>
          </a:p>
          <a:p>
            <a:pPr eaLnBrk="1" hangingPunct="1">
              <a:buFont typeface="Wingdings 2" pitchFamily="18" charset="2"/>
              <a:buNone/>
            </a:pPr>
            <a:r>
              <a:rPr lang="en-US" sz="2800" dirty="0">
                <a:latin typeface="Times New Roman" pitchFamily="18" charset="0"/>
              </a:rPr>
              <a:t> </a:t>
            </a:r>
          </a:p>
          <a:p>
            <a:pPr eaLnBrk="1" hangingPunct="1">
              <a:buFont typeface="Wingdings 2" pitchFamily="18" charset="2"/>
              <a:buNone/>
            </a:pPr>
            <a:r>
              <a:rPr lang="en-US" sz="2800" dirty="0" err="1">
                <a:latin typeface="Times New Roman" pitchFamily="18" charset="0"/>
              </a:rPr>
              <a:t>Sidharth</a:t>
            </a:r>
            <a:r>
              <a:rPr lang="en-US" sz="2800" dirty="0">
                <a:latin typeface="Times New Roman" pitchFamily="18" charset="0"/>
              </a:rPr>
              <a:t>, P. “Plight of </a:t>
            </a:r>
            <a:r>
              <a:rPr lang="en-US" sz="2800" dirty="0" err="1">
                <a:latin typeface="Times New Roman" pitchFamily="18" charset="0"/>
              </a:rPr>
              <a:t>Vidharbha</a:t>
            </a:r>
            <a:r>
              <a:rPr lang="en-US" sz="2800" dirty="0">
                <a:latin typeface="Times New Roman" pitchFamily="18" charset="0"/>
              </a:rPr>
              <a:t>.”</a:t>
            </a:r>
            <a:r>
              <a:rPr lang="en-GB" sz="2800" i="1" dirty="0">
                <a:latin typeface="Times New Roman" pitchFamily="18" charset="0"/>
              </a:rPr>
              <a:t>  </a:t>
            </a:r>
            <a:r>
              <a:rPr lang="en-GB" sz="2800" i="1" dirty="0" smtClean="0">
                <a:latin typeface="Times New Roman" pitchFamily="18" charset="0"/>
              </a:rPr>
              <a:t>Hindu,</a:t>
            </a:r>
            <a:r>
              <a:rPr lang="en-GB" sz="2800" dirty="0" smtClean="0">
                <a:latin typeface="Times New Roman" pitchFamily="18" charset="0"/>
              </a:rPr>
              <a:t> </a:t>
            </a:r>
            <a:r>
              <a:rPr lang="en-US" sz="2800" dirty="0">
                <a:latin typeface="Times New Roman" pitchFamily="18" charset="0"/>
              </a:rPr>
              <a:t>10 Dec. 2006</a:t>
            </a:r>
            <a:r>
              <a:rPr lang="en-GB" sz="2800" dirty="0">
                <a:latin typeface="Times New Roman" pitchFamily="18" charset="0"/>
              </a:rPr>
              <a:t>, p.</a:t>
            </a:r>
            <a:r>
              <a:rPr lang="en-US" sz="2800" dirty="0">
                <a:latin typeface="Times New Roman" pitchFamily="18" charset="0"/>
              </a:rPr>
              <a:t> 10.</a:t>
            </a:r>
          </a:p>
          <a:p>
            <a:pPr eaLnBrk="1" hangingPunct="1">
              <a:buFont typeface="Wingdings 2" pitchFamily="18" charset="2"/>
              <a:buNone/>
            </a:pPr>
            <a:r>
              <a:rPr lang="en-US" dirty="0"/>
              <a:t> </a:t>
            </a:r>
            <a:endParaRPr lang="en-US" sz="3600" b="1" dirty="0">
              <a:solidFill>
                <a:srgbClr val="C00000"/>
              </a:solidFill>
              <a:latin typeface="Times New Roman" pitchFamily="18" charset="0"/>
            </a:endParaRPr>
          </a:p>
          <a:p>
            <a:pPr eaLnBrk="1" hangingPunct="1">
              <a:buFont typeface="Wingdings 2" pitchFamily="18" charset="2"/>
              <a:buNone/>
            </a:pPr>
            <a:endParaRPr lang="en-US" sz="2000" dirty="0">
              <a:latin typeface="Times New Roman" pitchFamily="18" charset="0"/>
            </a:endParaRPr>
          </a:p>
          <a:p>
            <a:pPr eaLnBrk="1" hangingPunct="1">
              <a:buFont typeface="Wingdings 2" pitchFamily="18" charset="2"/>
              <a:buNone/>
            </a:pPr>
            <a:endParaRPr lang="en-US" sz="3600" dirty="0">
              <a:solidFill>
                <a:srgbClr val="C00000"/>
              </a:solidFill>
              <a:latin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468313" y="260350"/>
            <a:ext cx="8229600" cy="1143000"/>
          </a:xfrm>
        </p:spPr>
        <p:txBody>
          <a:bodyPr/>
          <a:lstStyle/>
          <a:p>
            <a:pPr eaLnBrk="1" hangingPunct="1"/>
            <a:r>
              <a:rPr lang="en-US" sz="3600" b="1">
                <a:solidFill>
                  <a:srgbClr val="C00000"/>
                </a:solidFill>
              </a:rPr>
              <a:t> Review</a:t>
            </a:r>
          </a:p>
        </p:txBody>
      </p:sp>
      <p:sp>
        <p:nvSpPr>
          <p:cNvPr id="51203" name="Content Placeholder 2"/>
          <p:cNvSpPr>
            <a:spLocks noGrp="1"/>
          </p:cNvSpPr>
          <p:nvPr>
            <p:ph idx="1"/>
          </p:nvPr>
        </p:nvSpPr>
        <p:spPr>
          <a:xfrm>
            <a:off x="468313" y="1628775"/>
            <a:ext cx="8229600" cy="4389438"/>
          </a:xfrm>
        </p:spPr>
        <p:txBody>
          <a:bodyPr/>
          <a:lstStyle/>
          <a:p>
            <a:pPr eaLnBrk="1" hangingPunct="1">
              <a:buFont typeface="Wingdings 2" pitchFamily="18" charset="2"/>
              <a:buNone/>
            </a:pPr>
            <a:r>
              <a:rPr lang="en-US" sz="2000" dirty="0">
                <a:latin typeface="Times New Roman" pitchFamily="18" charset="0"/>
              </a:rPr>
              <a:t>  </a:t>
            </a:r>
            <a:r>
              <a:rPr lang="en-US" sz="2800" dirty="0" err="1">
                <a:latin typeface="Times New Roman" pitchFamily="18" charset="0"/>
              </a:rPr>
              <a:t>Babu</a:t>
            </a:r>
            <a:r>
              <a:rPr lang="en-US" sz="2800" dirty="0">
                <a:latin typeface="Times New Roman" pitchFamily="18" charset="0"/>
              </a:rPr>
              <a:t>, Suresh. “Historicizing Fiction.” Rev. of Sea of 	Poppies, by </a:t>
            </a:r>
            <a:r>
              <a:rPr lang="en-US" sz="2800" dirty="0" err="1">
                <a:latin typeface="Times New Roman" pitchFamily="18" charset="0"/>
              </a:rPr>
              <a:t>Amitav</a:t>
            </a:r>
            <a:r>
              <a:rPr lang="en-US" sz="2800" dirty="0">
                <a:latin typeface="Times New Roman" pitchFamily="18" charset="0"/>
              </a:rPr>
              <a:t> </a:t>
            </a:r>
            <a:r>
              <a:rPr lang="en-US" sz="2800" dirty="0" smtClean="0">
                <a:latin typeface="Times New Roman" pitchFamily="18" charset="0"/>
              </a:rPr>
              <a:t>Gosh, </a:t>
            </a:r>
            <a:r>
              <a:rPr lang="en-US" sz="2800" i="1" dirty="0">
                <a:latin typeface="Times New Roman" pitchFamily="18" charset="0"/>
              </a:rPr>
              <a:t>Hindu Magazine</a:t>
            </a:r>
            <a:r>
              <a:rPr lang="en-US" sz="2800" dirty="0">
                <a:latin typeface="Times New Roman" pitchFamily="18" charset="0"/>
              </a:rPr>
              <a:t> </a:t>
            </a:r>
            <a:r>
              <a:rPr lang="en-GB" sz="2800" dirty="0" smtClean="0">
                <a:latin typeface="Times New Roman" pitchFamily="18" charset="0"/>
              </a:rPr>
              <a:t>,</a:t>
            </a:r>
            <a:r>
              <a:rPr lang="en-US" sz="2800" dirty="0">
                <a:latin typeface="Times New Roman" pitchFamily="18" charset="0"/>
              </a:rPr>
              <a:t>	21 Sept. 2007</a:t>
            </a:r>
            <a:r>
              <a:rPr lang="en-GB" sz="2800" dirty="0">
                <a:latin typeface="Times New Roman" pitchFamily="18" charset="0"/>
              </a:rPr>
              <a:t>,p.</a:t>
            </a:r>
            <a:r>
              <a:rPr lang="en-US" sz="2800" dirty="0">
                <a:latin typeface="Times New Roman" pitchFamily="18" charset="0"/>
              </a:rPr>
              <a:t> 5+</a:t>
            </a:r>
          </a:p>
          <a:p>
            <a:pPr eaLnBrk="1" hangingPunct="1"/>
            <a:endParaRPr lang="en-US" sz="2000" dirty="0">
              <a:latin typeface="Times New Roman" pitchFamily="18" charset="0"/>
            </a:endParaRPr>
          </a:p>
          <a:p>
            <a:pPr eaLnBrk="1" hangingPunct="1">
              <a:buFont typeface="Wingdings 2" pitchFamily="18" charset="2"/>
              <a:buNone/>
            </a:pPr>
            <a:endParaRPr lang="en-US" sz="2000" dirty="0">
              <a:latin typeface="Times New Roman" pitchFamily="18" charset="0"/>
            </a:endParaRPr>
          </a:p>
          <a:p>
            <a:pPr eaLnBrk="1" hangingPunct="1"/>
            <a:r>
              <a:rPr lang="en-US" sz="3600" b="1" dirty="0">
                <a:solidFill>
                  <a:srgbClr val="C00000"/>
                </a:solidFill>
              </a:rPr>
              <a:t>An Editorial</a:t>
            </a:r>
          </a:p>
          <a:p>
            <a:pPr eaLnBrk="1" hangingPunct="1">
              <a:buFont typeface="Wingdings 2" pitchFamily="18" charset="2"/>
              <a:buNone/>
            </a:pPr>
            <a:r>
              <a:rPr lang="en-US" sz="2000" dirty="0">
                <a:latin typeface="Times New Roman" pitchFamily="18" charset="0"/>
              </a:rPr>
              <a:t>    </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Varadharajan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Sidharth</a:t>
            </a:r>
            <a:r>
              <a:rPr lang="en-US" sz="2800" dirty="0">
                <a:latin typeface="Times New Roman" pitchFamily="18" charset="0"/>
                <a:cs typeface="Times New Roman" pitchFamily="18" charset="0"/>
              </a:rPr>
              <a:t>. “Ethics of Anti-</a:t>
            </a:r>
            <a:r>
              <a:rPr lang="en-US" sz="2800" dirty="0" err="1">
                <a:latin typeface="Times New Roman" pitchFamily="18" charset="0"/>
                <a:cs typeface="Times New Roman" pitchFamily="18" charset="0"/>
              </a:rPr>
              <a:t>Curruption</a:t>
            </a:r>
            <a:r>
              <a:rPr lang="en-US" sz="2800" dirty="0">
                <a:latin typeface="Times New Roman" pitchFamily="18" charset="0"/>
                <a:cs typeface="Times New Roman" pitchFamily="18" charset="0"/>
              </a:rPr>
              <a:t> 	Campaign.” </a:t>
            </a:r>
            <a:r>
              <a:rPr lang="en-US" sz="2800" i="1" dirty="0" smtClean="0">
                <a:latin typeface="Times New Roman" pitchFamily="18" charset="0"/>
                <a:cs typeface="Times New Roman" pitchFamily="18" charset="0"/>
              </a:rPr>
              <a:t>Hindu</a:t>
            </a:r>
            <a:r>
              <a:rPr lang="en-GB" sz="2800" i="1"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July </a:t>
            </a:r>
            <a:r>
              <a:rPr lang="en-US" sz="2800" dirty="0">
                <a:latin typeface="Times New Roman" pitchFamily="18" charset="0"/>
                <a:cs typeface="Times New Roman" pitchFamily="18" charset="0"/>
              </a:rPr>
              <a:t>2011</a:t>
            </a:r>
            <a:r>
              <a:rPr lang="en-GB" sz="2800" dirty="0">
                <a:latin typeface="Times New Roman" pitchFamily="18" charset="0"/>
                <a:cs typeface="Times New Roman" pitchFamily="18" charset="0"/>
              </a:rPr>
              <a:t>,p.</a:t>
            </a:r>
            <a:r>
              <a:rPr lang="en-US" sz="2800" dirty="0">
                <a:latin typeface="Times New Roman" pitchFamily="18" charset="0"/>
                <a:cs typeface="Times New Roman" pitchFamily="18" charset="0"/>
              </a:rPr>
              <a:t> 5. </a:t>
            </a:r>
          </a:p>
          <a:p>
            <a:pPr eaLnBrk="1" hangingPunct="1">
              <a:buFont typeface="Wingdings 2" pitchFamily="18" charset="2"/>
              <a:buNone/>
            </a:pPr>
            <a:endParaRPr lang="en-US" sz="2800" dirty="0">
              <a:latin typeface="Times New Roman" pitchFamily="18" charset="0"/>
              <a:cs typeface="Times New Roman" pitchFamily="18" charset="0"/>
            </a:endParaRPr>
          </a:p>
          <a:p>
            <a:pPr eaLnBrk="1" hangingPunct="1"/>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468313" y="188913"/>
            <a:ext cx="8229600" cy="1143000"/>
          </a:xfrm>
        </p:spPr>
        <p:txBody>
          <a:bodyPr/>
          <a:lstStyle/>
          <a:p>
            <a:pPr algn="ctr" eaLnBrk="1" hangingPunct="1"/>
            <a:r>
              <a:rPr lang="en-US" sz="3600" b="1">
                <a:solidFill>
                  <a:srgbClr val="C00000"/>
                </a:solidFill>
                <a:latin typeface="Times New Roman" pitchFamily="18" charset="0"/>
              </a:rPr>
              <a:t>An Interview</a:t>
            </a:r>
            <a:r>
              <a:rPr lang="en-US" sz="3200" b="1">
                <a:solidFill>
                  <a:srgbClr val="C00000"/>
                </a:solidFill>
                <a:latin typeface="Times New Roman" pitchFamily="18" charset="0"/>
              </a:rPr>
              <a:t/>
            </a:r>
            <a:br>
              <a:rPr lang="en-US" sz="3200" b="1">
                <a:solidFill>
                  <a:srgbClr val="C00000"/>
                </a:solidFill>
                <a:latin typeface="Times New Roman" pitchFamily="18" charset="0"/>
              </a:rPr>
            </a:br>
            <a:endParaRPr lang="en-US" sz="3200" b="1">
              <a:solidFill>
                <a:srgbClr val="C00000"/>
              </a:solidFill>
              <a:latin typeface="Times New Roman" pitchFamily="18" charset="0"/>
            </a:endParaRPr>
          </a:p>
        </p:txBody>
      </p:sp>
      <p:sp>
        <p:nvSpPr>
          <p:cNvPr id="52227" name="Content Placeholder 2"/>
          <p:cNvSpPr>
            <a:spLocks noGrp="1"/>
          </p:cNvSpPr>
          <p:nvPr>
            <p:ph idx="1"/>
          </p:nvPr>
        </p:nvSpPr>
        <p:spPr>
          <a:xfrm>
            <a:off x="395288" y="1285875"/>
            <a:ext cx="8229600" cy="4389438"/>
          </a:xfrm>
        </p:spPr>
        <p:txBody>
          <a:bodyPr>
            <a:normAutofit fontScale="92500" lnSpcReduction="20000"/>
          </a:bodyPr>
          <a:lstStyle/>
          <a:p>
            <a:pPr eaLnBrk="1" hangingPunct="1">
              <a:buFont typeface="Wingdings 2" pitchFamily="18" charset="2"/>
              <a:buNone/>
            </a:pPr>
            <a:r>
              <a:rPr lang="en-US" sz="2800" dirty="0" err="1">
                <a:latin typeface="Times New Roman" pitchFamily="18" charset="0"/>
              </a:rPr>
              <a:t>Gordimer</a:t>
            </a:r>
            <a:r>
              <a:rPr lang="en-US" sz="2800" dirty="0">
                <a:latin typeface="Times New Roman" pitchFamily="18" charset="0"/>
              </a:rPr>
              <a:t>, Nadine. Interview. </a:t>
            </a:r>
            <a:r>
              <a:rPr lang="en-US" sz="2800" i="1" dirty="0">
                <a:latin typeface="Times New Roman" pitchFamily="18" charset="0"/>
              </a:rPr>
              <a:t>New York Times</a:t>
            </a:r>
            <a:r>
              <a:rPr lang="en-GB" sz="2800" i="1" dirty="0">
                <a:latin typeface="Times New Roman" pitchFamily="18" charset="0"/>
              </a:rPr>
              <a:t>, </a:t>
            </a:r>
            <a:r>
              <a:rPr lang="en-US" sz="2800" dirty="0">
                <a:latin typeface="Times New Roman" pitchFamily="18" charset="0"/>
              </a:rPr>
              <a:t>10 0ct. 	1991, 	late ed.</a:t>
            </a:r>
            <a:r>
              <a:rPr lang="en-GB" sz="2800" dirty="0">
                <a:latin typeface="Times New Roman" pitchFamily="18" charset="0"/>
              </a:rPr>
              <a:t>,</a:t>
            </a:r>
            <a:r>
              <a:rPr lang="en-US" sz="2800" dirty="0">
                <a:latin typeface="Times New Roman" pitchFamily="18" charset="0"/>
              </a:rPr>
              <a:t> </a:t>
            </a:r>
            <a:r>
              <a:rPr lang="en-GB" sz="2800" dirty="0">
                <a:latin typeface="Times New Roman" pitchFamily="18" charset="0"/>
              </a:rPr>
              <a:t>p.</a:t>
            </a:r>
            <a:r>
              <a:rPr lang="en-US" sz="2800" dirty="0">
                <a:latin typeface="Times New Roman" pitchFamily="18" charset="0"/>
              </a:rPr>
              <a:t>25. </a:t>
            </a:r>
          </a:p>
          <a:p>
            <a:pPr eaLnBrk="1" hangingPunct="1">
              <a:buFont typeface="Wingdings 2" pitchFamily="18" charset="2"/>
              <a:buNone/>
            </a:pPr>
            <a:endParaRPr lang="en-US" sz="2800" dirty="0">
              <a:latin typeface="Times New Roman" pitchFamily="18" charset="0"/>
            </a:endParaRPr>
          </a:p>
          <a:p>
            <a:pPr eaLnBrk="1" hangingPunct="1">
              <a:buFont typeface="Wingdings 2" pitchFamily="18" charset="2"/>
              <a:buNone/>
            </a:pPr>
            <a:endParaRPr lang="en-US" sz="2800" dirty="0">
              <a:latin typeface="Times New Roman" pitchFamily="18" charset="0"/>
            </a:endParaRPr>
          </a:p>
          <a:p>
            <a:pPr eaLnBrk="1" hangingPunct="1">
              <a:buFont typeface="Wingdings 2" pitchFamily="18" charset="2"/>
              <a:buNone/>
            </a:pPr>
            <a:r>
              <a:rPr lang="en-US" sz="2800" dirty="0" err="1">
                <a:latin typeface="Times New Roman" pitchFamily="18" charset="0"/>
              </a:rPr>
              <a:t>Deshpande</a:t>
            </a:r>
            <a:r>
              <a:rPr lang="en-US" sz="2800" dirty="0">
                <a:latin typeface="Times New Roman" pitchFamily="18" charset="0"/>
              </a:rPr>
              <a:t>, </a:t>
            </a:r>
            <a:r>
              <a:rPr lang="en-US" sz="2800" dirty="0" err="1">
                <a:latin typeface="Times New Roman" pitchFamily="18" charset="0"/>
              </a:rPr>
              <a:t>Shashi</a:t>
            </a:r>
            <a:r>
              <a:rPr lang="en-US" sz="2800" dirty="0">
                <a:latin typeface="Times New Roman" pitchFamily="18" charset="0"/>
              </a:rPr>
              <a:t>. “Politics of Silence.” Interview by 	</a:t>
            </a:r>
            <a:r>
              <a:rPr lang="en-US" sz="2800" dirty="0" err="1">
                <a:latin typeface="Times New Roman" pitchFamily="18" charset="0"/>
              </a:rPr>
              <a:t>Kalpana</a:t>
            </a:r>
            <a:r>
              <a:rPr lang="en-US" sz="2800" dirty="0">
                <a:latin typeface="Times New Roman" pitchFamily="18" charset="0"/>
              </a:rPr>
              <a:t> </a:t>
            </a:r>
            <a:r>
              <a:rPr lang="en-US" sz="2800" dirty="0" smtClean="0">
                <a:latin typeface="Times New Roman" pitchFamily="18" charset="0"/>
              </a:rPr>
              <a:t>Sharma, </a:t>
            </a:r>
            <a:r>
              <a:rPr lang="en-US" sz="2800" i="1" dirty="0">
                <a:latin typeface="Times New Roman" pitchFamily="18" charset="0"/>
              </a:rPr>
              <a:t>Hindu Literary </a:t>
            </a:r>
            <a:r>
              <a:rPr lang="en-US" sz="2800" i="1" dirty="0" smtClean="0">
                <a:latin typeface="Times New Roman" pitchFamily="18" charset="0"/>
              </a:rPr>
              <a:t>Review</a:t>
            </a:r>
            <a:r>
              <a:rPr lang="en-GB" sz="2800" i="1" dirty="0" smtClean="0">
                <a:latin typeface="Times New Roman" pitchFamily="18" charset="0"/>
              </a:rPr>
              <a:t>, </a:t>
            </a:r>
            <a:r>
              <a:rPr lang="en-US" sz="2800" dirty="0">
                <a:latin typeface="Times New Roman" pitchFamily="18" charset="0"/>
              </a:rPr>
              <a:t>4 Dec. 	2008. 	</a:t>
            </a:r>
          </a:p>
          <a:p>
            <a:pPr eaLnBrk="1" hangingPunct="1">
              <a:buFont typeface="Wingdings 2" pitchFamily="18" charset="2"/>
              <a:buNone/>
            </a:pPr>
            <a:endParaRPr lang="en-US" sz="2800" dirty="0">
              <a:latin typeface="Times New Roman" pitchFamily="18" charset="0"/>
            </a:endParaRPr>
          </a:p>
          <a:p>
            <a:pPr eaLnBrk="1" hangingPunct="1">
              <a:buFont typeface="Wingdings 2" pitchFamily="18" charset="2"/>
              <a:buNone/>
            </a:pPr>
            <a:endParaRPr lang="en-US" sz="2800" dirty="0">
              <a:latin typeface="Times New Roman" pitchFamily="18" charset="0"/>
            </a:endParaRPr>
          </a:p>
          <a:p>
            <a:pPr eaLnBrk="1" hangingPunct="1">
              <a:buFont typeface="Wingdings 2" pitchFamily="18" charset="2"/>
              <a:buNone/>
            </a:pPr>
            <a:r>
              <a:rPr lang="en-US" sz="2800" dirty="0" err="1">
                <a:latin typeface="Times New Roman" pitchFamily="18" charset="0"/>
              </a:rPr>
              <a:t>Vijayan</a:t>
            </a:r>
            <a:r>
              <a:rPr lang="en-US" sz="2800" dirty="0">
                <a:latin typeface="Times New Roman" pitchFamily="18" charset="0"/>
              </a:rPr>
              <a:t>, O V. Personal interview. 22 July 1998.</a:t>
            </a:r>
          </a:p>
          <a:p>
            <a:pPr eaLnBrk="1" hangingPunct="1">
              <a:buFont typeface="Wingdings 2" pitchFamily="18" charset="2"/>
              <a:buNone/>
            </a:pPr>
            <a:endParaRPr lang="en-US" sz="2800" dirty="0">
              <a:latin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908050"/>
            <a:ext cx="8229600" cy="1152525"/>
          </a:xfrm>
        </p:spPr>
        <p:txBody>
          <a:bodyPr>
            <a:normAutofit/>
          </a:bodyPr>
          <a:lstStyle/>
          <a:p>
            <a:pPr algn="ctr" eaLnBrk="1" fontAlgn="auto" hangingPunct="1">
              <a:spcAft>
                <a:spcPts val="0"/>
              </a:spcAft>
              <a:defRPr/>
            </a:pPr>
            <a:r>
              <a:rPr lang="en-IN" sz="3600" b="1" dirty="0">
                <a:solidFill>
                  <a:srgbClr val="FF0000"/>
                </a:solidFill>
              </a:rPr>
              <a:t> </a:t>
            </a:r>
            <a:r>
              <a:rPr lang="en-IN" sz="3600" b="1" dirty="0" smtClean="0">
                <a:solidFill>
                  <a:srgbClr val="FF0000"/>
                </a:solidFill>
              </a:rPr>
              <a:t>The question of why?</a:t>
            </a:r>
            <a:r>
              <a:rPr lang="en-IN" sz="2800" dirty="0"/>
              <a:t/>
            </a:r>
            <a:br>
              <a:rPr lang="en-IN" sz="2800" dirty="0"/>
            </a:br>
            <a:endParaRPr lang="en-IN" sz="2800" dirty="0"/>
          </a:p>
        </p:txBody>
      </p:sp>
      <p:sp>
        <p:nvSpPr>
          <p:cNvPr id="6147" name="Content Placeholder 2"/>
          <p:cNvSpPr>
            <a:spLocks noGrp="1"/>
          </p:cNvSpPr>
          <p:nvPr>
            <p:ph idx="1"/>
          </p:nvPr>
        </p:nvSpPr>
        <p:spPr>
          <a:xfrm>
            <a:off x="428625" y="1857375"/>
            <a:ext cx="8229600" cy="4429125"/>
          </a:xfrm>
        </p:spPr>
        <p:txBody>
          <a:bodyPr/>
          <a:lstStyle/>
          <a:p>
            <a:pPr eaLnBrk="1" hangingPunct="1">
              <a:buFont typeface="Wingdings" pitchFamily="2" charset="2"/>
              <a:buChar char="§"/>
            </a:pPr>
            <a:r>
              <a:rPr lang="en-IN" sz="3600" dirty="0" smtClean="0">
                <a:latin typeface="Times New Roman" pitchFamily="18" charset="0"/>
              </a:rPr>
              <a:t>Credibility matters</a:t>
            </a:r>
            <a:endParaRPr lang="en-IN" sz="3600" dirty="0">
              <a:latin typeface="Times New Roman" pitchFamily="18" charset="0"/>
            </a:endParaRPr>
          </a:p>
          <a:p>
            <a:pPr eaLnBrk="1" hangingPunct="1">
              <a:buFont typeface="Wingdings" pitchFamily="2" charset="2"/>
              <a:buChar char="§"/>
            </a:pPr>
            <a:r>
              <a:rPr lang="en-IN" sz="3600" dirty="0" smtClean="0">
                <a:latin typeface="Times New Roman" pitchFamily="18" charset="0"/>
              </a:rPr>
              <a:t>Acknowledging the source</a:t>
            </a:r>
          </a:p>
          <a:p>
            <a:pPr eaLnBrk="1" hangingPunct="1">
              <a:buFont typeface="Wingdings" pitchFamily="2" charset="2"/>
              <a:buChar char="§"/>
            </a:pPr>
            <a:r>
              <a:rPr lang="en-IN" sz="3600" dirty="0" smtClean="0">
                <a:latin typeface="Times New Roman" pitchFamily="18" charset="0"/>
              </a:rPr>
              <a:t>For a plagiarism free world</a:t>
            </a:r>
            <a:endParaRPr lang="en-IN" sz="3600" dirty="0">
              <a:latin typeface="Times New Roman" pitchFamily="18" charset="0"/>
            </a:endParaRPr>
          </a:p>
          <a:p>
            <a:pPr eaLnBrk="1" hangingPunct="1">
              <a:buFont typeface="Wingdings" pitchFamily="2" charset="2"/>
              <a:buChar char="§"/>
            </a:pPr>
            <a:r>
              <a:rPr lang="en-IN" sz="3600" dirty="0">
                <a:latin typeface="Times New Roman" pitchFamily="18" charset="0"/>
              </a:rPr>
              <a:t> </a:t>
            </a:r>
            <a:r>
              <a:rPr lang="en-IN" sz="3600" dirty="0" smtClean="0">
                <a:latin typeface="Times New Roman" pitchFamily="18" charset="0"/>
              </a:rPr>
              <a:t>Integrity and authenticity</a:t>
            </a:r>
            <a:endParaRPr lang="en-IN" sz="3600" dirty="0">
              <a:latin typeface="Times New Roman" pitchFamily="18" charset="0"/>
            </a:endParaRPr>
          </a:p>
          <a:p>
            <a:pPr eaLnBrk="1" hangingPunct="1">
              <a:buFont typeface="Wingdings 2" pitchFamily="18" charset="2"/>
              <a:buNone/>
            </a:pPr>
            <a:endParaRPr lang="en-IN" sz="3600" dirty="0">
              <a:latin typeface="Calibri" pitchFamily="34" charset="0"/>
            </a:endParaRPr>
          </a:p>
          <a:p>
            <a:pPr eaLnBrk="1" hangingPunct="1">
              <a:buFont typeface="Wingdings 2" pitchFamily="18" charset="2"/>
              <a:buNone/>
            </a:pPr>
            <a:endParaRPr lang="en-IN" dirty="0">
              <a:latin typeface="Calibri"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pPr eaLnBrk="1" hangingPunct="1"/>
            <a:r>
              <a:rPr lang="en-US" sz="3600" b="1">
                <a:solidFill>
                  <a:srgbClr val="C00000"/>
                </a:solidFill>
                <a:latin typeface="Times New Roman" pitchFamily="18" charset="0"/>
              </a:rPr>
              <a:t>Film </a:t>
            </a:r>
            <a:r>
              <a:rPr lang="en-US" sz="3200" b="1">
                <a:solidFill>
                  <a:srgbClr val="C00000"/>
                </a:solidFill>
                <a:latin typeface="Times New Roman" pitchFamily="18" charset="0"/>
              </a:rPr>
              <a:t/>
            </a:r>
            <a:br>
              <a:rPr lang="en-US" sz="3200" b="1">
                <a:solidFill>
                  <a:srgbClr val="C00000"/>
                </a:solidFill>
                <a:latin typeface="Times New Roman" pitchFamily="18" charset="0"/>
              </a:rPr>
            </a:br>
            <a:endParaRPr lang="en-US" sz="3200" b="1">
              <a:solidFill>
                <a:srgbClr val="C00000"/>
              </a:solidFill>
              <a:latin typeface="Times New Roman" pitchFamily="18" charset="0"/>
            </a:endParaRPr>
          </a:p>
        </p:txBody>
      </p:sp>
      <p:sp>
        <p:nvSpPr>
          <p:cNvPr id="53251" name="Content Placeholder 2"/>
          <p:cNvSpPr>
            <a:spLocks noGrp="1"/>
          </p:cNvSpPr>
          <p:nvPr>
            <p:ph idx="1"/>
          </p:nvPr>
        </p:nvSpPr>
        <p:spPr>
          <a:xfrm>
            <a:off x="428625" y="1500188"/>
            <a:ext cx="8229600" cy="4389437"/>
          </a:xfrm>
        </p:spPr>
        <p:txBody>
          <a:bodyPr>
            <a:normAutofit fontScale="92500"/>
          </a:bodyPr>
          <a:lstStyle/>
          <a:p>
            <a:pPr eaLnBrk="1" hangingPunct="1">
              <a:buFont typeface="Wingdings 2" pitchFamily="18" charset="2"/>
              <a:buNone/>
            </a:pPr>
            <a:r>
              <a:rPr lang="en-US" sz="2000" i="1" dirty="0">
                <a:latin typeface="Times New Roman" pitchFamily="18" charset="0"/>
              </a:rPr>
              <a:t>  </a:t>
            </a:r>
            <a:r>
              <a:rPr lang="en-US" sz="2800" i="1" dirty="0">
                <a:latin typeface="Times New Roman" pitchFamily="18" charset="0"/>
              </a:rPr>
              <a:t>It’s a Wonderful Life</a:t>
            </a:r>
            <a:r>
              <a:rPr lang="en-US" sz="2800" dirty="0">
                <a:latin typeface="Times New Roman" pitchFamily="18" charset="0"/>
              </a:rPr>
              <a:t>. </a:t>
            </a:r>
            <a:r>
              <a:rPr lang="en-GB" sz="2800" dirty="0">
                <a:latin typeface="Times New Roman" pitchFamily="18" charset="0"/>
              </a:rPr>
              <a:t>Directed by</a:t>
            </a:r>
            <a:r>
              <a:rPr lang="en-US" sz="2800" dirty="0">
                <a:latin typeface="Times New Roman" pitchFamily="18" charset="0"/>
              </a:rPr>
              <a:t> Frank </a:t>
            </a:r>
            <a:r>
              <a:rPr lang="en-US" sz="2800" dirty="0" smtClean="0">
                <a:latin typeface="Times New Roman" pitchFamily="18" charset="0"/>
              </a:rPr>
              <a:t>Capra, Per</a:t>
            </a:r>
            <a:r>
              <a:rPr lang="en-GB" sz="2800" dirty="0" smtClean="0">
                <a:latin typeface="Times New Roman" pitchFamily="18" charset="0"/>
              </a:rPr>
              <a:t>formed </a:t>
            </a:r>
            <a:r>
              <a:rPr lang="en-GB" sz="2800" dirty="0">
                <a:latin typeface="Times New Roman" pitchFamily="18" charset="0"/>
              </a:rPr>
              <a:t>by</a:t>
            </a:r>
            <a:r>
              <a:rPr lang="en-US" sz="2800" dirty="0">
                <a:latin typeface="Times New Roman" pitchFamily="18" charset="0"/>
              </a:rPr>
              <a:t> James Stewart, Donna Reed, and Lionel Barrymore</a:t>
            </a:r>
            <a:r>
              <a:rPr lang="en-GB" sz="2800" dirty="0">
                <a:latin typeface="Times New Roman" pitchFamily="18" charset="0"/>
              </a:rPr>
              <a:t>,</a:t>
            </a:r>
            <a:r>
              <a:rPr lang="en-US" sz="2800" dirty="0">
                <a:latin typeface="Times New Roman" pitchFamily="18" charset="0"/>
              </a:rPr>
              <a:t> RKO, 1946. </a:t>
            </a:r>
          </a:p>
          <a:p>
            <a:pPr eaLnBrk="1" hangingPunct="1">
              <a:buFont typeface="Wingdings 2" pitchFamily="18" charset="2"/>
              <a:buNone/>
            </a:pPr>
            <a:r>
              <a:rPr lang="en-US" sz="2800" i="1" dirty="0">
                <a:latin typeface="Times New Roman" pitchFamily="18" charset="0"/>
              </a:rPr>
              <a:t>  It’s a Wonderful Life</a:t>
            </a:r>
            <a:r>
              <a:rPr lang="en-US" sz="2800" dirty="0">
                <a:latin typeface="Times New Roman" pitchFamily="18" charset="0"/>
              </a:rPr>
              <a:t>. Dir</a:t>
            </a:r>
            <a:r>
              <a:rPr lang="en-GB" sz="2800" dirty="0" err="1">
                <a:latin typeface="Times New Roman" pitchFamily="18" charset="0"/>
              </a:rPr>
              <a:t>ected</a:t>
            </a:r>
            <a:r>
              <a:rPr lang="en-GB" sz="2800" dirty="0">
                <a:latin typeface="Times New Roman" pitchFamily="18" charset="0"/>
              </a:rPr>
              <a:t> by </a:t>
            </a:r>
            <a:r>
              <a:rPr lang="en-US" sz="2800" dirty="0">
                <a:latin typeface="Times New Roman" pitchFamily="18" charset="0"/>
              </a:rPr>
              <a:t>Frank Capra. </a:t>
            </a:r>
            <a:r>
              <a:rPr lang="en-GB" sz="2800" dirty="0">
                <a:latin typeface="Times New Roman" pitchFamily="18" charset="0"/>
              </a:rPr>
              <a:t>Performed by </a:t>
            </a:r>
            <a:r>
              <a:rPr lang="en-US" sz="2800" dirty="0">
                <a:latin typeface="Times New Roman" pitchFamily="18" charset="0"/>
              </a:rPr>
              <a:t> James Stewart, Donna Reed, and Lionel </a:t>
            </a:r>
            <a:r>
              <a:rPr lang="en-US" sz="2800" dirty="0" smtClean="0">
                <a:latin typeface="Times New Roman" pitchFamily="18" charset="0"/>
              </a:rPr>
              <a:t>Barrymore, </a:t>
            </a:r>
            <a:r>
              <a:rPr lang="en-US" sz="2800" dirty="0">
                <a:latin typeface="Times New Roman" pitchFamily="18" charset="0"/>
              </a:rPr>
              <a:t>RKO, 1946. Republic, 2001</a:t>
            </a:r>
            <a:r>
              <a:rPr lang="en-GB" sz="2800" dirty="0">
                <a:latin typeface="Times New Roman" pitchFamily="18" charset="0"/>
              </a:rPr>
              <a:t>, disc 3.</a:t>
            </a:r>
            <a:endParaRPr lang="en-US" sz="2800" dirty="0">
              <a:latin typeface="Times New Roman" pitchFamily="18" charset="0"/>
            </a:endParaRPr>
          </a:p>
          <a:p>
            <a:pPr eaLnBrk="1" hangingPunct="1">
              <a:buFont typeface="Wingdings 2" pitchFamily="18" charset="2"/>
              <a:buNone/>
            </a:pPr>
            <a:r>
              <a:rPr lang="en-US" sz="3600" b="1" dirty="0">
                <a:solidFill>
                  <a:srgbClr val="C00000"/>
                </a:solidFill>
                <a:latin typeface="Times New Roman" pitchFamily="18" charset="0"/>
              </a:rPr>
              <a:t>A painting</a:t>
            </a:r>
            <a:endParaRPr lang="en-US" sz="3600" b="1" dirty="0">
              <a:latin typeface="Times New Roman" pitchFamily="18" charset="0"/>
            </a:endParaRPr>
          </a:p>
          <a:p>
            <a:pPr eaLnBrk="1" hangingPunct="1">
              <a:buFont typeface="Wingdings 2" pitchFamily="18" charset="2"/>
              <a:buNone/>
            </a:pPr>
            <a:r>
              <a:rPr lang="en-US" sz="2800" dirty="0">
                <a:latin typeface="Times New Roman" pitchFamily="18" charset="0"/>
                <a:cs typeface="Times New Roman" pitchFamily="18" charset="0"/>
              </a:rPr>
              <a:t>Goya, Francisco. </a:t>
            </a:r>
            <a:r>
              <a:rPr lang="en-US" sz="2800" i="1" dirty="0">
                <a:latin typeface="Times New Roman" pitchFamily="18" charset="0"/>
                <a:cs typeface="Times New Roman" pitchFamily="18" charset="0"/>
              </a:rPr>
              <a:t>The Family of Charles IV</a:t>
            </a:r>
            <a:r>
              <a:rPr lang="en-GB"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1800</a:t>
            </a:r>
            <a:r>
              <a:rPr lang="en-GB" sz="2800" dirty="0">
                <a:latin typeface="Times New Roman" pitchFamily="18" charset="0"/>
                <a:cs typeface="Times New Roman" pitchFamily="18" charset="0"/>
              </a:rPr>
              <a: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Museo</a:t>
            </a:r>
            <a:r>
              <a:rPr lang="en-US" sz="2800" dirty="0">
                <a:latin typeface="Times New Roman" pitchFamily="18" charset="0"/>
                <a:cs typeface="Times New Roman" pitchFamily="18" charset="0"/>
              </a:rPr>
              <a:t> del Prado, Madrid. </a:t>
            </a:r>
            <a:endParaRPr lang="en-US" sz="2800" b="1" dirty="0">
              <a:latin typeface="Times New Roman" pitchFamily="18" charset="0"/>
              <a:cs typeface="Times New Roman" pitchFamily="18" charset="0"/>
            </a:endParaRPr>
          </a:p>
          <a:p>
            <a:pPr eaLnBrk="1" hangingPunct="1"/>
            <a:endParaRPr lang="en-US" sz="2000" dirty="0">
              <a:latin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28625" y="357188"/>
            <a:ext cx="8229600" cy="1143000"/>
          </a:xfrm>
        </p:spPr>
        <p:txBody>
          <a:bodyPr/>
          <a:lstStyle/>
          <a:p>
            <a:pPr algn="ctr"/>
            <a:r>
              <a:rPr lang="en-US" b="1">
                <a:solidFill>
                  <a:srgbClr val="FF0000"/>
                </a:solidFill>
              </a:rPr>
              <a:t>Web</a:t>
            </a:r>
          </a:p>
        </p:txBody>
      </p:sp>
      <p:sp>
        <p:nvSpPr>
          <p:cNvPr id="54275" name="Content Placeholder 2"/>
          <p:cNvSpPr>
            <a:spLocks noGrp="1"/>
          </p:cNvSpPr>
          <p:nvPr>
            <p:ph idx="1"/>
          </p:nvPr>
        </p:nvSpPr>
        <p:spPr>
          <a:xfrm>
            <a:off x="457200" y="1500188"/>
            <a:ext cx="8229600" cy="4929187"/>
          </a:xfrm>
        </p:spPr>
        <p:txBody>
          <a:bodyPr>
            <a:normAutofit fontScale="92500" lnSpcReduction="20000"/>
          </a:bodyPr>
          <a:lstStyle/>
          <a:p>
            <a:r>
              <a:rPr lang="en-US" sz="3200" dirty="0"/>
              <a:t>Evaluating criteria- Currency, Relevance, Authority, Accuracy</a:t>
            </a:r>
          </a:p>
          <a:p>
            <a:r>
              <a:rPr lang="en-US" sz="3200" dirty="0"/>
              <a:t>Name of the </a:t>
            </a:r>
            <a:r>
              <a:rPr lang="en-US" sz="3200" dirty="0" smtClean="0"/>
              <a:t>author(Pseudonyms can also be included)</a:t>
            </a:r>
            <a:endParaRPr lang="en-US" sz="3200" dirty="0"/>
          </a:p>
          <a:p>
            <a:r>
              <a:rPr lang="en-US" sz="3200" dirty="0"/>
              <a:t>Title of the book or article</a:t>
            </a:r>
          </a:p>
          <a:p>
            <a:r>
              <a:rPr lang="en-US" sz="3200" dirty="0"/>
              <a:t>Title of the over all </a:t>
            </a:r>
            <a:r>
              <a:rPr lang="en-US" sz="3200" dirty="0" smtClean="0"/>
              <a:t>web(e.g. Twitter)</a:t>
            </a:r>
            <a:endParaRPr lang="en-US" sz="3200" dirty="0"/>
          </a:p>
          <a:p>
            <a:r>
              <a:rPr lang="en-US" sz="3200" dirty="0"/>
              <a:t>Publisher or sponsor </a:t>
            </a:r>
          </a:p>
          <a:p>
            <a:r>
              <a:rPr lang="en-US" sz="3200" dirty="0"/>
              <a:t>Date of </a:t>
            </a:r>
            <a:r>
              <a:rPr lang="en-US" sz="3200" dirty="0" smtClean="0"/>
              <a:t>publication(time if given can be included)</a:t>
            </a:r>
            <a:endParaRPr lang="en-US" sz="3200" dirty="0"/>
          </a:p>
          <a:p>
            <a:r>
              <a:rPr lang="en-GB" sz="3200" dirty="0"/>
              <a:t>URL</a:t>
            </a:r>
          </a:p>
          <a:p>
            <a:pPr marL="0" indent="0">
              <a:buNone/>
            </a:pPr>
            <a:endParaRPr lang="en-US" sz="32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2"/>
          <p:cNvSpPr>
            <a:spLocks noGrp="1"/>
          </p:cNvSpPr>
          <p:nvPr>
            <p:ph idx="1"/>
          </p:nvPr>
        </p:nvSpPr>
        <p:spPr>
          <a:xfrm>
            <a:off x="285750" y="857250"/>
            <a:ext cx="8229600" cy="5500688"/>
          </a:xfrm>
        </p:spPr>
        <p:txBody>
          <a:bodyPr/>
          <a:lstStyle/>
          <a:p>
            <a:pPr eaLnBrk="1" hangingPunct="1">
              <a:buFont typeface="Wingdings 2" pitchFamily="18" charset="2"/>
              <a:buNone/>
            </a:pPr>
            <a:r>
              <a:rPr lang="en-US" sz="3200" dirty="0">
                <a:latin typeface="Times New Roman" pitchFamily="18" charset="0"/>
              </a:rPr>
              <a:t>Bernstein, Mark. </a:t>
            </a:r>
            <a:r>
              <a:rPr lang="en-US" altLang="en-US" sz="3200" dirty="0">
                <a:latin typeface="Times New Roman" pitchFamily="18" charset="0"/>
              </a:rPr>
              <a:t>“</a:t>
            </a:r>
            <a:r>
              <a:rPr lang="en-US" sz="3200" dirty="0">
                <a:latin typeface="Times New Roman" pitchFamily="18" charset="0"/>
              </a:rPr>
              <a:t>10 Tips on Writing the Living Web.</a:t>
            </a:r>
            <a:r>
              <a:rPr lang="en-US" altLang="en-US" sz="3200" dirty="0">
                <a:latin typeface="Times New Roman" pitchFamily="18" charset="0"/>
              </a:rPr>
              <a:t>”</a:t>
            </a:r>
            <a:r>
              <a:rPr lang="en-US" altLang="ja-JP" sz="3200" dirty="0">
                <a:latin typeface="Times New Roman" pitchFamily="18" charset="0"/>
                <a:ea typeface="MS PGothic" pitchFamily="34" charset="-128"/>
              </a:rPr>
              <a:t> </a:t>
            </a:r>
            <a:r>
              <a:rPr lang="en-US" altLang="ja-JP" sz="3200" i="1" dirty="0">
                <a:latin typeface="Times New Roman" pitchFamily="18" charset="0"/>
                <a:ea typeface="MS PGothic" pitchFamily="34" charset="-128"/>
              </a:rPr>
              <a:t>A List Apart: 	For People Who Make </a:t>
            </a:r>
            <a:r>
              <a:rPr lang="en-US" altLang="ja-JP" sz="3200" i="1" dirty="0" smtClean="0">
                <a:latin typeface="Times New Roman" pitchFamily="18" charset="0"/>
                <a:ea typeface="MS PGothic" pitchFamily="34" charset="-128"/>
              </a:rPr>
              <a:t>Websites</a:t>
            </a:r>
            <a:r>
              <a:rPr lang="en-US" altLang="ja-JP" sz="3200" i="1" dirty="0">
                <a:latin typeface="Times New Roman" pitchFamily="18" charset="0"/>
                <a:ea typeface="MS PGothic" pitchFamily="34" charset="-128"/>
              </a:rPr>
              <a:t>,</a:t>
            </a:r>
            <a:r>
              <a:rPr lang="en-US" altLang="ja-JP" sz="3200" dirty="0" smtClean="0">
                <a:latin typeface="Times New Roman" pitchFamily="18" charset="0"/>
                <a:ea typeface="MS PGothic" pitchFamily="34" charset="-128"/>
              </a:rPr>
              <a:t>  </a:t>
            </a:r>
            <a:r>
              <a:rPr lang="en-US" altLang="ja-JP" sz="3200" dirty="0">
                <a:latin typeface="Times New Roman" pitchFamily="18" charset="0"/>
                <a:ea typeface="MS PGothic" pitchFamily="34" charset="-128"/>
              </a:rPr>
              <a:t>16 Aug. 2002</a:t>
            </a:r>
            <a:r>
              <a:rPr lang="en-GB" altLang="ja-JP" sz="3200" dirty="0">
                <a:latin typeface="Times New Roman" pitchFamily="18" charset="0"/>
                <a:ea typeface="MS PGothic" pitchFamily="34" charset="-128"/>
              </a:rPr>
              <a:t>,www.alistapart/for-people-/who?/makeit</a:t>
            </a:r>
            <a:endParaRPr lang="en-US" altLang="ja-JP" sz="3200" dirty="0">
              <a:latin typeface="Times New Roman" pitchFamily="18" charset="0"/>
              <a:ea typeface="MS PGothic" pitchFamily="34" charset="-128"/>
            </a:endParaRPr>
          </a:p>
          <a:p>
            <a:pPr eaLnBrk="1" hangingPunct="1">
              <a:buFont typeface="Wingdings 2" pitchFamily="18" charset="2"/>
              <a:buNone/>
            </a:pPr>
            <a:endParaRPr lang="en-US" altLang="ja-JP" sz="3200" dirty="0">
              <a:latin typeface="Times New Roman" pitchFamily="18" charset="0"/>
              <a:ea typeface="MS PGothic" pitchFamily="34" charset="-128"/>
            </a:endParaRPr>
          </a:p>
          <a:p>
            <a:pPr eaLnBrk="1" hangingPunct="1">
              <a:buFont typeface="Wingdings 2" pitchFamily="18" charset="2"/>
              <a:buNone/>
            </a:pPr>
            <a:r>
              <a:rPr lang="en-US" sz="3200" dirty="0">
                <a:latin typeface="Times New Roman" pitchFamily="18" charset="0"/>
              </a:rPr>
              <a:t> Dolby, Nadine. “Research in Youth Culture and Policy: Current Conditions and Future Directions.” </a:t>
            </a:r>
            <a:r>
              <a:rPr lang="en-US" sz="3200" i="1" dirty="0">
                <a:latin typeface="Times New Roman" pitchFamily="18" charset="0"/>
              </a:rPr>
              <a:t>Social Work and Society: The International Online-Only Journal</a:t>
            </a:r>
            <a:r>
              <a:rPr lang="en-US" sz="3200" dirty="0">
                <a:latin typeface="Times New Roman" pitchFamily="18" charset="0"/>
              </a:rPr>
              <a:t> </a:t>
            </a:r>
            <a:r>
              <a:rPr lang="en-GB" sz="3200" dirty="0">
                <a:latin typeface="Times New Roman" pitchFamily="18" charset="0"/>
              </a:rPr>
              <a:t>, Vol.</a:t>
            </a:r>
            <a:r>
              <a:rPr lang="en-US" sz="3200" dirty="0">
                <a:latin typeface="Times New Roman" pitchFamily="18" charset="0"/>
              </a:rPr>
              <a:t>6</a:t>
            </a:r>
            <a:r>
              <a:rPr lang="en-GB" sz="3200" dirty="0">
                <a:latin typeface="Times New Roman" pitchFamily="18" charset="0"/>
              </a:rPr>
              <a:t>, No.</a:t>
            </a:r>
            <a:r>
              <a:rPr lang="en-US" sz="3200" dirty="0">
                <a:latin typeface="Times New Roman" pitchFamily="18" charset="0"/>
              </a:rPr>
              <a:t>2</a:t>
            </a:r>
            <a:r>
              <a:rPr lang="en-GB" sz="3200" dirty="0">
                <a:latin typeface="Times New Roman" pitchFamily="18" charset="0"/>
              </a:rPr>
              <a:t>, </a:t>
            </a:r>
            <a:r>
              <a:rPr lang="en-US" sz="3200" dirty="0">
                <a:latin typeface="Times New Roman" pitchFamily="18" charset="0"/>
              </a:rPr>
              <a:t>2008</a:t>
            </a:r>
            <a:r>
              <a:rPr lang="en-GB" sz="3200" dirty="0">
                <a:latin typeface="Times New Roman" pitchFamily="18" charset="0"/>
              </a:rPr>
              <a:t>.</a:t>
            </a:r>
            <a:endParaRPr lang="en-US" sz="3200" dirty="0">
              <a:latin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sz="3600" b="1">
                <a:solidFill>
                  <a:srgbClr val="C00000"/>
                </a:solidFill>
                <a:latin typeface="Times New Roman" pitchFamily="18" charset="0"/>
              </a:rPr>
              <a:t>Wiki</a:t>
            </a:r>
            <a:r>
              <a:rPr lang="en-US" sz="5400" b="1">
                <a:solidFill>
                  <a:srgbClr val="C00000"/>
                </a:solidFill>
                <a:latin typeface="Times New Roman" pitchFamily="18" charset="0"/>
              </a:rPr>
              <a:t/>
            </a:r>
            <a:br>
              <a:rPr lang="en-US" sz="5400" b="1">
                <a:solidFill>
                  <a:srgbClr val="C00000"/>
                </a:solidFill>
                <a:latin typeface="Times New Roman" pitchFamily="18" charset="0"/>
              </a:rPr>
            </a:br>
            <a:endParaRPr lang="en-US"/>
          </a:p>
        </p:txBody>
      </p:sp>
      <p:sp>
        <p:nvSpPr>
          <p:cNvPr id="56323" name="Content Placeholder 2"/>
          <p:cNvSpPr>
            <a:spLocks noGrp="1"/>
          </p:cNvSpPr>
          <p:nvPr>
            <p:ph idx="1"/>
          </p:nvPr>
        </p:nvSpPr>
        <p:spPr>
          <a:xfrm>
            <a:off x="762000" y="1752600"/>
            <a:ext cx="8915400" cy="3777622"/>
          </a:xfrm>
        </p:spPr>
        <p:txBody>
          <a:bodyPr/>
          <a:lstStyle/>
          <a:p>
            <a:endParaRPr lang="en-US" sz="2800" dirty="0">
              <a:latin typeface="Times New Roman" pitchFamily="18" charset="0"/>
            </a:endParaRPr>
          </a:p>
          <a:p>
            <a:pPr>
              <a:buFont typeface="Wingdings 2" pitchFamily="18" charset="2"/>
              <a:buNone/>
            </a:pPr>
            <a:r>
              <a:rPr lang="en-US" sz="2800" dirty="0">
                <a:latin typeface="Times New Roman" pitchFamily="18" charset="0"/>
              </a:rPr>
              <a:t>"Cultural Influence of </a:t>
            </a:r>
            <a:r>
              <a:rPr lang="en-US" sz="2800" i="1" dirty="0">
                <a:latin typeface="Times New Roman" pitchFamily="18" charset="0"/>
              </a:rPr>
              <a:t>Star Trek</a:t>
            </a:r>
            <a:r>
              <a:rPr lang="en-US" sz="2800" dirty="0">
                <a:latin typeface="Times New Roman" pitchFamily="18" charset="0"/>
              </a:rPr>
              <a:t>." </a:t>
            </a:r>
            <a:r>
              <a:rPr lang="en-US" sz="2800" i="1" dirty="0">
                <a:latin typeface="Times New Roman" pitchFamily="18" charset="0"/>
              </a:rPr>
              <a:t>Wikipedia: The Free </a:t>
            </a:r>
            <a:r>
              <a:rPr lang="en-US" sz="2800" i="1" dirty="0" smtClean="0">
                <a:latin typeface="Times New Roman" pitchFamily="18" charset="0"/>
              </a:rPr>
              <a:t>Encyclopedia,</a:t>
            </a:r>
            <a:r>
              <a:rPr lang="en-US" sz="2800" dirty="0">
                <a:latin typeface="Times New Roman" pitchFamily="18" charset="0"/>
              </a:rPr>
              <a:t> Wikimedia Foundation</a:t>
            </a:r>
            <a:r>
              <a:rPr lang="en-GB" sz="2800" dirty="0">
                <a:latin typeface="Times New Roman" pitchFamily="18" charset="0"/>
              </a:rPr>
              <a:t>.</a:t>
            </a:r>
            <a:endParaRPr lang="en-US" sz="2800" dirty="0">
              <a:latin typeface="Times New Roman" pitchFamily="18" charset="0"/>
            </a:endParaRP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8911687" cy="1280890"/>
          </a:xfrm>
        </p:spPr>
        <p:txBody>
          <a:bodyPr/>
          <a:lstStyle/>
          <a:p>
            <a:r>
              <a:rPr lang="en-US" dirty="0" smtClean="0"/>
              <a:t>E mail</a:t>
            </a:r>
            <a:endParaRPr lang="en-US" dirty="0"/>
          </a:p>
        </p:txBody>
      </p:sp>
      <p:sp>
        <p:nvSpPr>
          <p:cNvPr id="3" name="Content Placeholder 2"/>
          <p:cNvSpPr>
            <a:spLocks noGrp="1"/>
          </p:cNvSpPr>
          <p:nvPr>
            <p:ph idx="1"/>
          </p:nvPr>
        </p:nvSpPr>
        <p:spPr>
          <a:xfrm>
            <a:off x="685800" y="1752600"/>
            <a:ext cx="8915400" cy="3777622"/>
          </a:xfrm>
        </p:spPr>
        <p:txBody>
          <a:bodyPr/>
          <a:lstStyle/>
          <a:p>
            <a:pPr>
              <a:buNone/>
            </a:pPr>
            <a:r>
              <a:rPr lang="en-US" dirty="0" smtClean="0"/>
              <a:t>Use the subject as the title.</a:t>
            </a:r>
          </a:p>
          <a:p>
            <a:pPr>
              <a:buNone/>
            </a:pPr>
            <a:r>
              <a:rPr lang="en-US" dirty="0" err="1" smtClean="0"/>
              <a:t>E.g</a:t>
            </a:r>
            <a:r>
              <a:rPr lang="en-US" dirty="0" smtClean="0"/>
              <a:t>:-</a:t>
            </a:r>
          </a:p>
          <a:p>
            <a:pPr>
              <a:buNone/>
            </a:pPr>
            <a:r>
              <a:rPr lang="en-US" dirty="0" smtClean="0"/>
              <a:t>Boyle, </a:t>
            </a:r>
            <a:r>
              <a:rPr lang="en-US" dirty="0" err="1" smtClean="0"/>
              <a:t>Anthony.T</a:t>
            </a:r>
            <a:r>
              <a:rPr lang="en-US" dirty="0" smtClean="0"/>
              <a:t>. “Re: Utopia.”Received by Daniel J. Cahill, 21 June 1997.</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911687" cy="1280890"/>
          </a:xfrm>
        </p:spPr>
        <p:txBody>
          <a:bodyPr>
            <a:normAutofit/>
          </a:bodyPr>
          <a:lstStyle/>
          <a:p>
            <a:r>
              <a:rPr lang="en-US" dirty="0" smtClean="0"/>
              <a:t>Television Series</a:t>
            </a:r>
            <a:br>
              <a:rPr lang="en-US" dirty="0" smtClean="0"/>
            </a:br>
            <a:endParaRPr lang="en-US" dirty="0"/>
          </a:p>
        </p:txBody>
      </p:sp>
      <p:sp>
        <p:nvSpPr>
          <p:cNvPr id="3" name="Content Placeholder 2"/>
          <p:cNvSpPr>
            <a:spLocks noGrp="1"/>
          </p:cNvSpPr>
          <p:nvPr>
            <p:ph idx="1"/>
          </p:nvPr>
        </p:nvSpPr>
        <p:spPr>
          <a:xfrm>
            <a:off x="381000" y="2013578"/>
            <a:ext cx="8915400" cy="3777622"/>
          </a:xfrm>
        </p:spPr>
        <p:txBody>
          <a:bodyPr/>
          <a:lstStyle/>
          <a:p>
            <a:r>
              <a:rPr lang="en-US" dirty="0" smtClean="0"/>
              <a:t>“Hush”. Buffy , the Vampire Slayer, created by Jose </a:t>
            </a:r>
            <a:r>
              <a:rPr lang="en-US" dirty="0" err="1" smtClean="0"/>
              <a:t>Whedon</a:t>
            </a:r>
            <a:r>
              <a:rPr lang="en-US" dirty="0" smtClean="0"/>
              <a:t>, performance by Sarah Michelle, season 4, episode 10, Mutant Enemy, 1999.</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428625" y="214313"/>
            <a:ext cx="8229600" cy="857250"/>
          </a:xfrm>
        </p:spPr>
        <p:txBody>
          <a:bodyPr/>
          <a:lstStyle/>
          <a:p>
            <a:pPr algn="ctr" eaLnBrk="1" hangingPunct="1"/>
            <a:r>
              <a:rPr lang="en-GB" sz="3200" b="1">
                <a:solidFill>
                  <a:srgbClr val="FF0000"/>
                </a:solidFill>
              </a:rPr>
              <a:t>Change to MLA 8</a:t>
            </a:r>
            <a:r>
              <a:rPr lang="en-GB" sz="3200" b="1" baseline="30000">
                <a:solidFill>
                  <a:srgbClr val="FF0000"/>
                </a:solidFill>
              </a:rPr>
              <a:t>th</a:t>
            </a:r>
            <a:r>
              <a:rPr lang="en-GB" sz="3200" b="1">
                <a:solidFill>
                  <a:srgbClr val="FF0000"/>
                </a:solidFill>
              </a:rPr>
              <a:t> Edition</a:t>
            </a:r>
            <a:endParaRPr lang="en-US" sz="3200">
              <a:solidFill>
                <a:srgbClr val="FF0000"/>
              </a:solidFill>
            </a:endParaRPr>
          </a:p>
        </p:txBody>
      </p:sp>
      <p:sp>
        <p:nvSpPr>
          <p:cNvPr id="57347" name="Content Placeholder 2"/>
          <p:cNvSpPr>
            <a:spLocks noGrp="1"/>
          </p:cNvSpPr>
          <p:nvPr>
            <p:ph idx="1"/>
          </p:nvPr>
        </p:nvSpPr>
        <p:spPr>
          <a:xfrm>
            <a:off x="428625" y="1285875"/>
            <a:ext cx="8258175" cy="5038725"/>
          </a:xfrm>
        </p:spPr>
        <p:txBody>
          <a:bodyPr>
            <a:normAutofit lnSpcReduction="10000"/>
          </a:bodyPr>
          <a:lstStyle/>
          <a:p>
            <a:pPr eaLnBrk="1" hangingPunct="1">
              <a:buFont typeface="Wingdings 2" pitchFamily="18" charset="2"/>
              <a:buNone/>
            </a:pPr>
            <a:r>
              <a:rPr lang="en-US"/>
              <a:t> </a:t>
            </a:r>
            <a:r>
              <a:rPr lang="en-US" sz="2800"/>
              <a:t> </a:t>
            </a:r>
            <a:r>
              <a:rPr lang="en-US" sz="2800">
                <a:latin typeface="Times New Roman" pitchFamily="18" charset="0"/>
                <a:cs typeface="Times New Roman" pitchFamily="18" charset="0"/>
              </a:rPr>
              <a:t>Ahmad, Aijaz. “Nationalism and the Peculiarities of the Indian.”  	</a:t>
            </a:r>
            <a:r>
              <a:rPr lang="en-US" sz="2800" i="1">
                <a:latin typeface="Times New Roman" pitchFamily="18" charset="0"/>
                <a:cs typeface="Times New Roman" pitchFamily="18" charset="0"/>
              </a:rPr>
              <a:t>Nation in Imagination: Essays on Nationalism, Sub-	Nationalism, and Narration. </a:t>
            </a:r>
            <a:r>
              <a:rPr lang="en-US" sz="2800">
                <a:latin typeface="Times New Roman" pitchFamily="18" charset="0"/>
                <a:cs typeface="Times New Roman" pitchFamily="18" charset="0"/>
              </a:rPr>
              <a:t>Eds. Harish Trivedi, et al.	Hyderabad: Orient Longman, 2007. 37-57. Print.</a:t>
            </a:r>
          </a:p>
          <a:p>
            <a:pPr eaLnBrk="1" hangingPunct="1">
              <a:buFont typeface="Wingdings 2" pitchFamily="18" charset="2"/>
              <a:buNone/>
            </a:pPr>
            <a:endParaRPr lang="en-US" sz="2800">
              <a:latin typeface="Times New Roman" pitchFamily="18" charset="0"/>
              <a:cs typeface="Times New Roman" pitchFamily="18" charset="0"/>
            </a:endParaRPr>
          </a:p>
          <a:p>
            <a:pPr eaLnBrk="1" hangingPunct="1">
              <a:buFont typeface="Wingdings 2" pitchFamily="18" charset="2"/>
              <a:buNone/>
            </a:pPr>
            <a:r>
              <a:rPr lang="en-US" sz="2800" i="1">
                <a:latin typeface="Times New Roman" pitchFamily="18" charset="0"/>
                <a:cs typeface="Times New Roman" pitchFamily="18" charset="0"/>
              </a:rPr>
              <a:t> An Inconvenient Truth</a:t>
            </a:r>
            <a:r>
              <a:rPr lang="en-US" sz="2800">
                <a:latin typeface="Times New Roman" pitchFamily="18" charset="0"/>
                <a:cs typeface="Times New Roman" pitchFamily="18" charset="0"/>
              </a:rPr>
              <a:t>. Dir. Davis Guggenheim. Perf. Al 	Gore, Billy West. Paramount, 2006.Film.</a:t>
            </a:r>
          </a:p>
          <a:p>
            <a:pPr eaLnBrk="1" hangingPunct="1">
              <a:buFont typeface="Wingdings 2" pitchFamily="18" charset="2"/>
              <a:buNone/>
            </a:pPr>
            <a:endParaRPr lang="en-US" sz="2800">
              <a:latin typeface="Times New Roman" pitchFamily="18" charset="0"/>
              <a:cs typeface="Times New Roman" pitchFamily="18" charset="0"/>
            </a:endParaRPr>
          </a:p>
          <a:p>
            <a:pPr eaLnBrk="1" hangingPunct="1">
              <a:buFont typeface="Wingdings 2" pitchFamily="18" charset="2"/>
              <a:buNone/>
            </a:pPr>
            <a:r>
              <a:rPr lang="en-US" sz="2800">
                <a:latin typeface="Times New Roman" pitchFamily="18" charset="0"/>
                <a:cs typeface="Times New Roman" pitchFamily="18" charset="0"/>
              </a:rPr>
              <a:t>Bhabha, Homi K. </a:t>
            </a:r>
            <a:r>
              <a:rPr lang="en-US" sz="2800" i="1">
                <a:latin typeface="Times New Roman" pitchFamily="18" charset="0"/>
                <a:cs typeface="Times New Roman" pitchFamily="18" charset="0"/>
              </a:rPr>
              <a:t>The Location of Culture</a:t>
            </a:r>
            <a:r>
              <a:rPr lang="en-US" sz="2800">
                <a:latin typeface="Times New Roman" pitchFamily="18" charset="0"/>
                <a:cs typeface="Times New Roman" pitchFamily="18" charset="0"/>
              </a:rPr>
              <a:t>. London: 	Routledge, 1994. Print.</a:t>
            </a:r>
          </a:p>
          <a:p>
            <a:pPr eaLnBrk="1" hangingPunct="1">
              <a:buFont typeface="Wingdings 2" pitchFamily="18" charset="2"/>
              <a:buNone/>
            </a:pPr>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457200" y="304800"/>
            <a:ext cx="8229600" cy="1143000"/>
          </a:xfrm>
        </p:spPr>
        <p:txBody>
          <a:bodyPr/>
          <a:lstStyle/>
          <a:p>
            <a:pPr algn="ctr" eaLnBrk="1" hangingPunct="1"/>
            <a:r>
              <a:rPr lang="en-GB" sz="3600" b="1" dirty="0">
                <a:solidFill>
                  <a:srgbClr val="FF0000"/>
                </a:solidFill>
              </a:rPr>
              <a:t>Change to 8</a:t>
            </a:r>
            <a:r>
              <a:rPr lang="en-GB" sz="3600" b="1" baseline="30000" dirty="0">
                <a:solidFill>
                  <a:srgbClr val="FF0000"/>
                </a:solidFill>
              </a:rPr>
              <a:t>th</a:t>
            </a:r>
            <a:r>
              <a:rPr lang="en-GB" sz="3600" b="1" dirty="0">
                <a:solidFill>
                  <a:srgbClr val="FF0000"/>
                </a:solidFill>
              </a:rPr>
              <a:t> Edition</a:t>
            </a:r>
            <a:endParaRPr lang="en-US" sz="3600" dirty="0"/>
          </a:p>
        </p:txBody>
      </p:sp>
      <p:sp>
        <p:nvSpPr>
          <p:cNvPr id="58371" name="Content Placeholder 2"/>
          <p:cNvSpPr>
            <a:spLocks noGrp="1"/>
          </p:cNvSpPr>
          <p:nvPr>
            <p:ph idx="1"/>
          </p:nvPr>
        </p:nvSpPr>
        <p:spPr>
          <a:xfrm>
            <a:off x="357188" y="1071563"/>
            <a:ext cx="8258175" cy="4967287"/>
          </a:xfrm>
        </p:spPr>
        <p:txBody>
          <a:bodyPr>
            <a:normAutofit fontScale="92500"/>
          </a:bodyPr>
          <a:lstStyle/>
          <a:p>
            <a:pPr eaLnBrk="1" hangingPunct="1">
              <a:buFont typeface="Wingdings 2" pitchFamily="18" charset="2"/>
              <a:buNone/>
            </a:pPr>
            <a:r>
              <a:rPr lang="en-US" dirty="0"/>
              <a:t> </a:t>
            </a:r>
            <a:r>
              <a:rPr lang="en-US" sz="3200" dirty="0">
                <a:latin typeface="Times New Roman" pitchFamily="18" charset="0"/>
                <a:cs typeface="Times New Roman" pitchFamily="18" charset="0"/>
              </a:rPr>
              <a:t> ---, ed. </a:t>
            </a:r>
            <a:r>
              <a:rPr lang="en-US" sz="3200" i="1" dirty="0">
                <a:latin typeface="Times New Roman" pitchFamily="18" charset="0"/>
                <a:cs typeface="Times New Roman" pitchFamily="18" charset="0"/>
              </a:rPr>
              <a:t>Nation and Narration</a:t>
            </a:r>
            <a:r>
              <a:rPr lang="en-US" sz="3200" dirty="0">
                <a:latin typeface="Times New Roman" pitchFamily="18" charset="0"/>
                <a:cs typeface="Times New Roman" pitchFamily="18" charset="0"/>
              </a:rPr>
              <a:t>. London: </a:t>
            </a:r>
            <a:r>
              <a:rPr lang="en-US" sz="3200" dirty="0" err="1">
                <a:latin typeface="Times New Roman" pitchFamily="18" charset="0"/>
                <a:cs typeface="Times New Roman" pitchFamily="18" charset="0"/>
              </a:rPr>
              <a:t>Routledge</a:t>
            </a:r>
            <a:r>
              <a:rPr lang="en-US" sz="3200" dirty="0">
                <a:latin typeface="Times New Roman" pitchFamily="18" charset="0"/>
                <a:cs typeface="Times New Roman" pitchFamily="18" charset="0"/>
              </a:rPr>
              <a:t>, 2002. Print.</a:t>
            </a:r>
          </a:p>
          <a:p>
            <a:pPr eaLnBrk="1" hangingPunct="1">
              <a:buFont typeface="Wingdings 2" pitchFamily="18" charset="2"/>
              <a:buNone/>
            </a:pPr>
            <a:endParaRPr lang="en-US" sz="3200" dirty="0">
              <a:latin typeface="Times New Roman" pitchFamily="18" charset="0"/>
              <a:cs typeface="Times New Roman" pitchFamily="18" charset="0"/>
            </a:endParaRPr>
          </a:p>
          <a:p>
            <a:pPr eaLnBrk="1" hangingPunct="1">
              <a:buFont typeface="Wingdings 2" pitchFamily="18" charset="2"/>
              <a:buNone/>
            </a:pPr>
            <a:r>
              <a:rPr lang="en-US" sz="3200" dirty="0">
                <a:latin typeface="Times New Roman" pitchFamily="18" charset="0"/>
                <a:cs typeface="Times New Roman" pitchFamily="18" charset="0"/>
              </a:rPr>
              <a:t>  Bose, </a:t>
            </a:r>
            <a:r>
              <a:rPr lang="en-US" sz="3200" dirty="0" err="1">
                <a:latin typeface="Times New Roman" pitchFamily="18" charset="0"/>
                <a:cs typeface="Times New Roman" pitchFamily="18" charset="0"/>
              </a:rPr>
              <a:t>Brinda</a:t>
            </a:r>
            <a:r>
              <a:rPr lang="en-US" sz="3200" dirty="0">
                <a:latin typeface="Times New Roman" pitchFamily="18" charset="0"/>
                <a:cs typeface="Times New Roman" pitchFamily="18" charset="0"/>
              </a:rPr>
              <a:t>., ed. </a:t>
            </a:r>
            <a:r>
              <a:rPr lang="en-US" sz="3200" i="1" dirty="0" err="1">
                <a:latin typeface="Times New Roman" pitchFamily="18" charset="0"/>
                <a:cs typeface="Times New Roman" pitchFamily="18" charset="0"/>
              </a:rPr>
              <a:t>Amitav</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Ghosh</a:t>
            </a:r>
            <a:r>
              <a:rPr lang="en-US" sz="3200" i="1" dirty="0">
                <a:latin typeface="Times New Roman" pitchFamily="18" charset="0"/>
                <a:cs typeface="Times New Roman" pitchFamily="18" charset="0"/>
              </a:rPr>
              <a:t>: Critical Perspectives</a:t>
            </a:r>
            <a:r>
              <a:rPr lang="en-US" sz="3200" dirty="0">
                <a:latin typeface="Times New Roman" pitchFamily="18" charset="0"/>
                <a:cs typeface="Times New Roman" pitchFamily="18" charset="0"/>
              </a:rPr>
              <a:t>. New Delhi:  </a:t>
            </a:r>
            <a:r>
              <a:rPr lang="en-US" sz="3200" dirty="0" err="1">
                <a:latin typeface="Times New Roman" pitchFamily="18" charset="0"/>
                <a:cs typeface="Times New Roman" pitchFamily="18" charset="0"/>
              </a:rPr>
              <a:t>Pencraft</a:t>
            </a:r>
            <a:r>
              <a:rPr lang="en-US" sz="3200" dirty="0">
                <a:latin typeface="Times New Roman" pitchFamily="18" charset="0"/>
                <a:cs typeface="Times New Roman" pitchFamily="18" charset="0"/>
              </a:rPr>
              <a:t>, 2005.	 Print.</a:t>
            </a:r>
          </a:p>
          <a:p>
            <a:pPr eaLnBrk="1" hangingPunct="1">
              <a:buFont typeface="Wingdings 2" pitchFamily="18" charset="2"/>
              <a:buNone/>
            </a:pPr>
            <a:endParaRPr lang="en-US" sz="3200" dirty="0">
              <a:latin typeface="Times New Roman" pitchFamily="18" charset="0"/>
              <a:cs typeface="Times New Roman" pitchFamily="18" charset="0"/>
            </a:endParaRPr>
          </a:p>
          <a:p>
            <a:pPr eaLnBrk="1" hangingPunct="1">
              <a:buFont typeface="Wingdings 2" pitchFamily="18" charset="2"/>
              <a:buNone/>
            </a:pPr>
            <a:r>
              <a:rPr lang="en-US" sz="3200" dirty="0">
                <a:latin typeface="Times New Roman" pitchFamily="18" charset="0"/>
                <a:cs typeface="Times New Roman" pitchFamily="18" charset="0"/>
              </a:rPr>
              <a:t>   Bronte, Charlotte. </a:t>
            </a:r>
            <a:r>
              <a:rPr lang="en-US" sz="3200" i="1" dirty="0">
                <a:latin typeface="Times New Roman" pitchFamily="18" charset="0"/>
                <a:cs typeface="Times New Roman" pitchFamily="18" charset="0"/>
              </a:rPr>
              <a:t>Jane Eyre</a:t>
            </a:r>
            <a:r>
              <a:rPr lang="en-US" sz="3200" dirty="0">
                <a:latin typeface="Times New Roman" pitchFamily="18" charset="0"/>
                <a:cs typeface="Times New Roman" pitchFamily="18" charset="0"/>
              </a:rPr>
              <a:t>. Ed. Margaret Smith. Oxford: Oxford UP, 1998. Print.</a:t>
            </a:r>
          </a:p>
          <a:p>
            <a:pPr eaLnBrk="1" hangingPunct="1">
              <a:buFont typeface="Wingdings 2" pitchFamily="18" charset="2"/>
              <a:buNone/>
            </a:pPr>
            <a:r>
              <a:rPr lang="en-US" sz="3200" dirty="0">
                <a:latin typeface="Times New Roman" pitchFamily="18" charset="0"/>
                <a:cs typeface="Times New Roman" pitchFamily="18" charset="0"/>
              </a:rPr>
              <a:t>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28625" y="0"/>
            <a:ext cx="8229600" cy="1143000"/>
          </a:xfrm>
        </p:spPr>
        <p:txBody>
          <a:bodyPr/>
          <a:lstStyle/>
          <a:p>
            <a:pPr algn="ctr" eaLnBrk="1" hangingPunct="1"/>
            <a:r>
              <a:rPr lang="en-GB" sz="3600"/>
              <a:t>Cite as per MLA 8</a:t>
            </a:r>
            <a:r>
              <a:rPr lang="en-GB" sz="3600" baseline="30000"/>
              <a:t>th</a:t>
            </a:r>
            <a:r>
              <a:rPr lang="en-GB" sz="3600"/>
              <a:t> Edition</a:t>
            </a:r>
            <a:endParaRPr lang="en-US" sz="3600"/>
          </a:p>
        </p:txBody>
      </p:sp>
      <p:sp>
        <p:nvSpPr>
          <p:cNvPr id="59395" name="Content Placeholder 2"/>
          <p:cNvSpPr>
            <a:spLocks noGrp="1"/>
          </p:cNvSpPr>
          <p:nvPr>
            <p:ph idx="1"/>
          </p:nvPr>
        </p:nvSpPr>
        <p:spPr>
          <a:xfrm>
            <a:off x="986459" y="731459"/>
            <a:ext cx="7671766" cy="4798736"/>
          </a:xfrm>
        </p:spPr>
        <p:txBody>
          <a:bodyPr>
            <a:normAutofit fontScale="85000" lnSpcReduction="20000"/>
          </a:bodyPr>
          <a:lstStyle/>
          <a:p>
            <a:pPr eaLnBrk="1" hangingPunct="1"/>
            <a:r>
              <a:rPr lang="en-US" sz="2800" dirty="0">
                <a:latin typeface="Times New Roman" pitchFamily="18" charset="0"/>
                <a:cs typeface="Times New Roman" pitchFamily="18" charset="0"/>
              </a:rPr>
              <a:t> </a:t>
            </a:r>
            <a:r>
              <a:rPr lang="en-GB" sz="2800" dirty="0">
                <a:latin typeface="Times New Roman" pitchFamily="18" charset="0"/>
                <a:cs typeface="Times New Roman" pitchFamily="18" charset="0"/>
              </a:rPr>
              <a:t>Interview with Bill Clinton.</a:t>
            </a:r>
          </a:p>
          <a:p>
            <a:pPr eaLnBrk="1" hangingPunct="1">
              <a:buFont typeface="Wingdings 2" pitchFamily="18" charset="2"/>
              <a:buNone/>
            </a:pPr>
            <a:r>
              <a:rPr lang="en-US" sz="2800" dirty="0">
                <a:latin typeface="Times New Roman" pitchFamily="18" charset="0"/>
                <a:cs typeface="Times New Roman" pitchFamily="18" charset="0"/>
              </a:rPr>
              <a:t> Interview by Andrew C. </a:t>
            </a:r>
            <a:r>
              <a:rPr lang="en-US" sz="2800" dirty="0" err="1">
                <a:latin typeface="Times New Roman" pitchFamily="18" charset="0"/>
                <a:cs typeface="Times New Roman" pitchFamily="18" charset="0"/>
              </a:rPr>
              <a:t>Revkin</a:t>
            </a:r>
            <a:r>
              <a:rPr lang="en-US" sz="2800" dirty="0">
                <a:latin typeface="Times New Roman" pitchFamily="18" charset="0"/>
                <a:cs typeface="Times New Roman" pitchFamily="18" charset="0"/>
              </a:rPr>
              <a:t>. </a:t>
            </a:r>
            <a:endParaRPr lang="en-GB" sz="2800" dirty="0">
              <a:latin typeface="Times New Roman" pitchFamily="18" charset="0"/>
              <a:cs typeface="Times New Roman" pitchFamily="18" charset="0"/>
            </a:endParaRPr>
          </a:p>
          <a:p>
            <a:pPr eaLnBrk="1" hangingPunct="1">
              <a:buFont typeface="Wingdings 2" pitchFamily="18" charset="2"/>
              <a:buNone/>
            </a:pPr>
            <a:r>
              <a:rPr lang="en-GB" sz="2800" dirty="0">
                <a:latin typeface="Times New Roman" pitchFamily="18" charset="0"/>
                <a:cs typeface="Times New Roman" pitchFamily="18" charset="0"/>
              </a:rPr>
              <a:t>Title </a:t>
            </a:r>
            <a:r>
              <a:rPr lang="en-US" sz="2800" dirty="0">
                <a:latin typeface="Times New Roman" pitchFamily="18" charset="0"/>
                <a:cs typeface="Times New Roman" pitchFamily="18" charset="0"/>
              </a:rPr>
              <a:t>“Clinton on Climate Change.” </a:t>
            </a:r>
            <a:endParaRPr lang="en-GB" sz="2800" dirty="0">
              <a:latin typeface="Times New Roman" pitchFamily="18" charset="0"/>
              <a:cs typeface="Times New Roman" pitchFamily="18" charset="0"/>
            </a:endParaRPr>
          </a:p>
          <a:p>
            <a:pPr eaLnBrk="1" hangingPunct="1">
              <a:buFont typeface="Wingdings 2" pitchFamily="18" charset="2"/>
              <a:buNone/>
            </a:pPr>
            <a:r>
              <a:rPr lang="en-GB" sz="2800" i="1" dirty="0">
                <a:latin typeface="Times New Roman" pitchFamily="18" charset="0"/>
                <a:cs typeface="Times New Roman" pitchFamily="18" charset="0"/>
              </a:rPr>
              <a:t>Published in </a:t>
            </a:r>
            <a:r>
              <a:rPr lang="en-US" sz="2800" i="1" dirty="0">
                <a:latin typeface="Times New Roman" pitchFamily="18" charset="0"/>
                <a:cs typeface="Times New Roman" pitchFamily="18" charset="0"/>
              </a:rPr>
              <a:t>New York Times</a:t>
            </a:r>
            <a:r>
              <a:rPr lang="en-US" sz="2800" dirty="0">
                <a:latin typeface="Times New Roman" pitchFamily="18" charset="0"/>
                <a:cs typeface="Times New Roman" pitchFamily="18" charset="0"/>
              </a:rPr>
              <a:t>.</a:t>
            </a:r>
            <a:endParaRPr lang="en-GB" sz="2800" dirty="0">
              <a:latin typeface="Times New Roman" pitchFamily="18" charset="0"/>
              <a:cs typeface="Times New Roman" pitchFamily="18" charset="0"/>
            </a:endParaRPr>
          </a:p>
          <a:p>
            <a:pPr eaLnBrk="1" hangingPunct="1">
              <a:buFont typeface="Wingdings 2" pitchFamily="18" charset="2"/>
              <a:buNone/>
            </a:pPr>
            <a:r>
              <a:rPr lang="en-GB" sz="2800" dirty="0">
                <a:latin typeface="Times New Roman" pitchFamily="18" charset="0"/>
                <a:cs typeface="Times New Roman" pitchFamily="18" charset="0"/>
              </a:rPr>
              <a:t>Date: </a:t>
            </a:r>
            <a:r>
              <a:rPr lang="en-GB" sz="2800" dirty="0" smtClean="0">
                <a:latin typeface="Times New Roman" pitchFamily="18" charset="0"/>
                <a:cs typeface="Times New Roman" pitchFamily="18" charset="0"/>
              </a:rPr>
              <a:t>23 </a:t>
            </a:r>
            <a:r>
              <a:rPr lang="en-US" sz="2800" dirty="0" smtClean="0">
                <a:latin typeface="Times New Roman" pitchFamily="18" charset="0"/>
                <a:cs typeface="Times New Roman" pitchFamily="18" charset="0"/>
              </a:rPr>
              <a:t>May </a:t>
            </a:r>
            <a:r>
              <a:rPr lang="en-US" sz="2800" dirty="0">
                <a:latin typeface="Times New Roman" pitchFamily="18" charset="0"/>
                <a:cs typeface="Times New Roman" pitchFamily="18" charset="0"/>
              </a:rPr>
              <a:t>2007. </a:t>
            </a:r>
            <a:endParaRPr lang="en-GB" sz="2800" dirty="0">
              <a:latin typeface="Times New Roman" pitchFamily="18" charset="0"/>
              <a:cs typeface="Times New Roman" pitchFamily="18" charset="0"/>
            </a:endParaRPr>
          </a:p>
          <a:p>
            <a:pPr eaLnBrk="1" hangingPunct="1">
              <a:buFont typeface="Wingdings 2" pitchFamily="18" charset="2"/>
              <a:buNone/>
            </a:pPr>
            <a:endParaRPr lang="en-US" sz="2800" dirty="0">
              <a:latin typeface="Times New Roman" pitchFamily="18" charset="0"/>
              <a:cs typeface="Times New Roman" pitchFamily="18" charset="0"/>
            </a:endParaRPr>
          </a:p>
          <a:p>
            <a:pPr eaLnBrk="1" hangingPunct="1"/>
            <a:r>
              <a:rPr lang="en-US" sz="2800" dirty="0">
                <a:latin typeface="Times New Roman" pitchFamily="18" charset="0"/>
                <a:cs typeface="Times New Roman" pitchFamily="18" charset="0"/>
              </a:rPr>
              <a:t>Farrell, Thomas B. </a:t>
            </a:r>
            <a:endParaRPr lang="en-GB" sz="2800" dirty="0">
              <a:latin typeface="Times New Roman" pitchFamily="18" charset="0"/>
              <a:cs typeface="Times New Roman" pitchFamily="18" charset="0"/>
            </a:endParaRPr>
          </a:p>
          <a:p>
            <a:pPr eaLnBrk="1" hangingPunct="1">
              <a:buFont typeface="Wingdings 2" pitchFamily="18" charset="2"/>
              <a:buNone/>
            </a:pPr>
            <a:r>
              <a:rPr lang="en-US" sz="2800" dirty="0">
                <a:latin typeface="Times New Roman" pitchFamily="18" charset="0"/>
                <a:cs typeface="Times New Roman" pitchFamily="18" charset="0"/>
              </a:rPr>
              <a:t>Introduction. </a:t>
            </a:r>
            <a:endParaRPr lang="en-GB" sz="2800" dirty="0">
              <a:latin typeface="Times New Roman" pitchFamily="18" charset="0"/>
              <a:cs typeface="Times New Roman" pitchFamily="18" charset="0"/>
            </a:endParaRPr>
          </a:p>
          <a:p>
            <a:pPr eaLnBrk="1" hangingPunct="1">
              <a:buFont typeface="Wingdings 2" pitchFamily="18" charset="2"/>
              <a:buNone/>
            </a:pPr>
            <a:r>
              <a:rPr lang="en-GB" sz="2800" dirty="0">
                <a:latin typeface="Times New Roman" pitchFamily="18" charset="0"/>
                <a:cs typeface="Times New Roman" pitchFamily="18" charset="0"/>
              </a:rPr>
              <a:t>Year:1993 page </a:t>
            </a:r>
            <a:r>
              <a:rPr lang="en-GB" sz="2800" dirty="0" err="1">
                <a:latin typeface="Times New Roman" pitchFamily="18" charset="0"/>
                <a:cs typeface="Times New Roman" pitchFamily="18" charset="0"/>
              </a:rPr>
              <a:t>no.s</a:t>
            </a:r>
            <a:r>
              <a:rPr lang="en-GB" sz="2800" dirty="0">
                <a:latin typeface="Times New Roman" pitchFamily="18" charset="0"/>
                <a:cs typeface="Times New Roman" pitchFamily="18" charset="0"/>
              </a:rPr>
              <a:t> 1-13</a:t>
            </a:r>
          </a:p>
          <a:p>
            <a:pPr eaLnBrk="1" hangingPunct="1">
              <a:buFont typeface="Wingdings 2" pitchFamily="18" charset="2"/>
              <a:buNone/>
            </a:pPr>
            <a:r>
              <a:rPr lang="en-US" sz="2800" i="1" dirty="0">
                <a:latin typeface="Times New Roman" pitchFamily="18" charset="0"/>
                <a:cs typeface="Times New Roman" pitchFamily="18" charset="0"/>
              </a:rPr>
              <a:t>Norms of Rhetorical Culture</a:t>
            </a:r>
            <a:r>
              <a:rPr lang="en-US" sz="2800" dirty="0">
                <a:latin typeface="Times New Roman" pitchFamily="18" charset="0"/>
                <a:cs typeface="Times New Roman" pitchFamily="18" charset="0"/>
              </a:rPr>
              <a:t>. </a:t>
            </a:r>
            <a:endParaRPr lang="en-GB" sz="2800" dirty="0">
              <a:latin typeface="Times New Roman" pitchFamily="18" charset="0"/>
              <a:cs typeface="Times New Roman" pitchFamily="18" charset="0"/>
            </a:endParaRPr>
          </a:p>
          <a:p>
            <a:pPr eaLnBrk="1" hangingPunct="1">
              <a:buFont typeface="Wingdings 2" pitchFamily="18" charset="2"/>
              <a:buNone/>
            </a:pPr>
            <a:r>
              <a:rPr lang="en-US" sz="2800" dirty="0">
                <a:latin typeface="Times New Roman" pitchFamily="18" charset="0"/>
                <a:cs typeface="Times New Roman" pitchFamily="18" charset="0"/>
              </a:rPr>
              <a:t> </a:t>
            </a:r>
            <a:r>
              <a:rPr lang="en-GB" sz="2800" dirty="0">
                <a:latin typeface="Times New Roman" pitchFamily="18" charset="0"/>
                <a:cs typeface="Times New Roman" pitchFamily="18" charset="0"/>
              </a:rPr>
              <a:t>publisher </a:t>
            </a:r>
            <a:r>
              <a:rPr lang="en-US" sz="2800" dirty="0">
                <a:latin typeface="Times New Roman" pitchFamily="18" charset="0"/>
                <a:cs typeface="Times New Roman" pitchFamily="18" charset="0"/>
              </a:rPr>
              <a:t>Yale UP</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605099" y="574415"/>
            <a:ext cx="8911687" cy="1280890"/>
          </a:xfrm>
        </p:spPr>
        <p:txBody>
          <a:bodyPr/>
          <a:lstStyle/>
          <a:p>
            <a:pPr algn="ctr" eaLnBrk="1" hangingPunct="1"/>
            <a:r>
              <a:rPr lang="en-GB" sz="3200" b="1">
                <a:solidFill>
                  <a:srgbClr val="FF0000"/>
                </a:solidFill>
                <a:latin typeface="Times New Roman" pitchFamily="18" charset="0"/>
                <a:cs typeface="Times New Roman" pitchFamily="18" charset="0"/>
              </a:rPr>
              <a:t>Pick the correct one.</a:t>
            </a:r>
            <a:endParaRPr lang="en-US" sz="3200">
              <a:latin typeface="Times New Roman" pitchFamily="18" charset="0"/>
              <a:cs typeface="Times New Roman" pitchFamily="18" charset="0"/>
            </a:endParaRPr>
          </a:p>
        </p:txBody>
      </p:sp>
      <p:sp>
        <p:nvSpPr>
          <p:cNvPr id="60419" name="Content Placeholder 2"/>
          <p:cNvSpPr>
            <a:spLocks noGrp="1"/>
          </p:cNvSpPr>
          <p:nvPr>
            <p:ph idx="1"/>
          </p:nvPr>
        </p:nvSpPr>
        <p:spPr>
          <a:xfrm>
            <a:off x="1034788" y="1855305"/>
            <a:ext cx="7504113" cy="2904635"/>
          </a:xfrm>
        </p:spPr>
        <p:txBody>
          <a:bodyPr>
            <a:normAutofit fontScale="70000" lnSpcReduction="20000"/>
          </a:bodyPr>
          <a:lstStyle/>
          <a:p>
            <a:pPr>
              <a:buFont typeface="Wingdings 2" pitchFamily="18" charset="2"/>
              <a:buNone/>
            </a:pPr>
            <a:r>
              <a:rPr lang="en-US"/>
              <a:t>  </a:t>
            </a:r>
            <a:r>
              <a:rPr lang="en-US" sz="2800">
                <a:latin typeface="Times New Roman" pitchFamily="18" charset="0"/>
                <a:cs typeface="Times New Roman" pitchFamily="18" charset="0"/>
              </a:rPr>
              <a:t>Homer. The  </a:t>
            </a:r>
            <a:r>
              <a:rPr lang="en-GB" sz="2800">
                <a:latin typeface="Times New Roman" pitchFamily="18" charset="0"/>
                <a:cs typeface="Times New Roman" pitchFamily="18" charset="0"/>
              </a:rPr>
              <a:t>O</a:t>
            </a:r>
            <a:r>
              <a:rPr lang="en-US" sz="2800">
                <a:latin typeface="Times New Roman" pitchFamily="18" charset="0"/>
                <a:cs typeface="Times New Roman" pitchFamily="18" charset="0"/>
              </a:rPr>
              <a:t>dyssey. Trans. Robert Fagles. New York: 	Viking, 1996. </a:t>
            </a:r>
            <a:endParaRPr lang="en-GB" sz="2800">
              <a:latin typeface="Times New Roman" pitchFamily="18" charset="0"/>
              <a:cs typeface="Times New Roman" pitchFamily="18" charset="0"/>
            </a:endParaRPr>
          </a:p>
          <a:p>
            <a:pPr>
              <a:buFont typeface="Wingdings 2" pitchFamily="18" charset="2"/>
              <a:buNone/>
            </a:pPr>
            <a:r>
              <a:rPr lang="en-US" sz="2800">
                <a:latin typeface="Times New Roman" pitchFamily="18" charset="0"/>
                <a:cs typeface="Times New Roman" pitchFamily="18" charset="0"/>
              </a:rPr>
              <a:t>Homer. The  odyssey. </a:t>
            </a:r>
            <a:r>
              <a:rPr lang="en-GB" sz="2800">
                <a:latin typeface="Times New Roman" pitchFamily="18" charset="0"/>
                <a:cs typeface="Times New Roman" pitchFamily="18" charset="0"/>
              </a:rPr>
              <a:t>Translated by</a:t>
            </a:r>
            <a:r>
              <a:rPr lang="en-US" sz="2800">
                <a:latin typeface="Times New Roman" pitchFamily="18" charset="0"/>
                <a:cs typeface="Times New Roman" pitchFamily="18" charset="0"/>
              </a:rPr>
              <a:t> Robert Fagles</a:t>
            </a:r>
            <a:r>
              <a:rPr lang="en-GB" sz="2800">
                <a:latin typeface="Times New Roman" pitchFamily="18" charset="0"/>
                <a:cs typeface="Times New Roman" pitchFamily="18" charset="0"/>
              </a:rPr>
              <a:t>, </a:t>
            </a:r>
            <a:r>
              <a:rPr lang="en-US" sz="2800">
                <a:latin typeface="Times New Roman" pitchFamily="18" charset="0"/>
                <a:cs typeface="Times New Roman" pitchFamily="18" charset="0"/>
              </a:rPr>
              <a:t>New York: 	Viking, 1996. Print.</a:t>
            </a:r>
            <a:endParaRPr lang="en-GB" sz="2800">
              <a:latin typeface="Times New Roman" pitchFamily="18" charset="0"/>
              <a:cs typeface="Times New Roman" pitchFamily="18" charset="0"/>
            </a:endParaRPr>
          </a:p>
          <a:p>
            <a:pPr>
              <a:buFont typeface="Wingdings 2" pitchFamily="18" charset="2"/>
              <a:buNone/>
            </a:pPr>
            <a:r>
              <a:rPr lang="en-US" sz="2800">
                <a:latin typeface="Times New Roman" pitchFamily="18" charset="0"/>
                <a:cs typeface="Times New Roman" pitchFamily="18" charset="0"/>
              </a:rPr>
              <a:t>Homer. </a:t>
            </a:r>
            <a:r>
              <a:rPr lang="en-US" sz="2800" i="1">
                <a:latin typeface="Times New Roman" pitchFamily="18" charset="0"/>
                <a:cs typeface="Times New Roman" pitchFamily="18" charset="0"/>
              </a:rPr>
              <a:t>The  </a:t>
            </a:r>
            <a:r>
              <a:rPr lang="en-GB" sz="2800" i="1">
                <a:latin typeface="Times New Roman" pitchFamily="18" charset="0"/>
                <a:cs typeface="Times New Roman" pitchFamily="18" charset="0"/>
              </a:rPr>
              <a:t>O</a:t>
            </a:r>
            <a:r>
              <a:rPr lang="en-US" sz="2800" i="1">
                <a:latin typeface="Times New Roman" pitchFamily="18" charset="0"/>
                <a:cs typeface="Times New Roman" pitchFamily="18" charset="0"/>
              </a:rPr>
              <a:t>dyssey. </a:t>
            </a:r>
            <a:r>
              <a:rPr lang="en-US" sz="2800">
                <a:latin typeface="Times New Roman" pitchFamily="18" charset="0"/>
                <a:cs typeface="Times New Roman" pitchFamily="18" charset="0"/>
              </a:rPr>
              <a:t>Trans</a:t>
            </a:r>
            <a:r>
              <a:rPr lang="en-GB" sz="2800">
                <a:latin typeface="Times New Roman" pitchFamily="18" charset="0"/>
                <a:cs typeface="Times New Roman" pitchFamily="18" charset="0"/>
              </a:rPr>
              <a:t>lated by </a:t>
            </a:r>
            <a:r>
              <a:rPr lang="en-US" sz="2800">
                <a:latin typeface="Times New Roman" pitchFamily="18" charset="0"/>
                <a:cs typeface="Times New Roman" pitchFamily="18" charset="0"/>
              </a:rPr>
              <a:t>Robert Fagles</a:t>
            </a:r>
            <a:r>
              <a:rPr lang="en-GB" sz="2800">
                <a:latin typeface="Times New Roman" pitchFamily="18" charset="0"/>
                <a:cs typeface="Times New Roman" pitchFamily="18" charset="0"/>
              </a:rPr>
              <a:t>, </a:t>
            </a:r>
            <a:r>
              <a:rPr lang="en-US" sz="2800">
                <a:latin typeface="Times New Roman" pitchFamily="18" charset="0"/>
                <a:cs typeface="Times New Roman" pitchFamily="18" charset="0"/>
              </a:rPr>
              <a:t>Viking, 1996.</a:t>
            </a:r>
            <a:endParaRPr lang="en-GB" sz="2800">
              <a:latin typeface="Times New Roman" pitchFamily="18" charset="0"/>
              <a:cs typeface="Times New Roman" pitchFamily="18" charset="0"/>
            </a:endParaRPr>
          </a:p>
          <a:p>
            <a:pPr>
              <a:buFont typeface="Wingdings 2" pitchFamily="18" charset="2"/>
              <a:buNone/>
            </a:pPr>
            <a:r>
              <a:rPr lang="en-US" sz="2800">
                <a:latin typeface="Times New Roman" pitchFamily="18" charset="0"/>
                <a:cs typeface="Times New Roman" pitchFamily="18" charset="0"/>
              </a:rPr>
              <a:t>Homer. </a:t>
            </a:r>
            <a:r>
              <a:rPr lang="en-US" sz="2800" i="1">
                <a:latin typeface="Times New Roman" pitchFamily="18" charset="0"/>
                <a:cs typeface="Times New Roman" pitchFamily="18" charset="0"/>
              </a:rPr>
              <a:t>The  </a:t>
            </a:r>
            <a:r>
              <a:rPr lang="en-GB" sz="2800" i="1">
                <a:latin typeface="Times New Roman" pitchFamily="18" charset="0"/>
                <a:cs typeface="Times New Roman" pitchFamily="18" charset="0"/>
              </a:rPr>
              <a:t>O</a:t>
            </a:r>
            <a:r>
              <a:rPr lang="en-US" sz="2800" i="1">
                <a:latin typeface="Times New Roman" pitchFamily="18" charset="0"/>
                <a:cs typeface="Times New Roman" pitchFamily="18" charset="0"/>
              </a:rPr>
              <a:t>dyssey. </a:t>
            </a:r>
            <a:r>
              <a:rPr lang="en-US" sz="2800">
                <a:latin typeface="Times New Roman" pitchFamily="18" charset="0"/>
                <a:cs typeface="Times New Roman" pitchFamily="18" charset="0"/>
              </a:rPr>
              <a:t>Trans</a:t>
            </a:r>
            <a:r>
              <a:rPr lang="en-GB" sz="2800">
                <a:latin typeface="Times New Roman" pitchFamily="18" charset="0"/>
                <a:cs typeface="Times New Roman" pitchFamily="18" charset="0"/>
              </a:rPr>
              <a:t>lated by </a:t>
            </a:r>
            <a:r>
              <a:rPr lang="en-US" sz="2800">
                <a:latin typeface="Times New Roman" pitchFamily="18" charset="0"/>
                <a:cs typeface="Times New Roman" pitchFamily="18" charset="0"/>
              </a:rPr>
              <a:t>Robert </a:t>
            </a:r>
            <a:r>
              <a:rPr lang="en-GB" sz="2800">
                <a:latin typeface="Times New Roman" pitchFamily="18" charset="0"/>
                <a:cs typeface="Times New Roman" pitchFamily="18" charset="0"/>
              </a:rPr>
              <a:t>Fagles.  </a:t>
            </a:r>
            <a:r>
              <a:rPr lang="en-US" sz="2800">
                <a:latin typeface="Times New Roman" pitchFamily="18" charset="0"/>
                <a:cs typeface="Times New Roman" pitchFamily="18" charset="0"/>
              </a:rPr>
              <a:t>Viking, 1996</a:t>
            </a:r>
            <a:endParaRPr lang="en-GB" sz="2800">
              <a:latin typeface="Times New Roman" pitchFamily="18" charset="0"/>
              <a:cs typeface="Times New Roman" pitchFamily="18" charset="0"/>
            </a:endParaRPr>
          </a:p>
          <a:p>
            <a:pPr>
              <a:buFont typeface="Wingdings 2" pitchFamily="18" charset="2"/>
              <a:buNone/>
            </a:pPr>
            <a:r>
              <a:rPr lang="en-US" sz="2800">
                <a:latin typeface="Times New Roman" pitchFamily="18" charset="0"/>
                <a:cs typeface="Times New Roman" pitchFamily="18" charset="0"/>
              </a:rPr>
              <a:t>   </a:t>
            </a:r>
          </a:p>
          <a:p>
            <a:pPr>
              <a:buFont typeface="Wingdings 2" pitchFamily="18" charset="2"/>
              <a:buNone/>
            </a:pPr>
            <a:endParaRPr lang="en-US"/>
          </a:p>
          <a:p>
            <a:pPr>
              <a:buFont typeface="Wingdings 2" pitchFamily="18" charset="2"/>
              <a:buNone/>
            </a:pPr>
            <a:r>
              <a:rPr lang="en-US"/>
              <a:t> </a:t>
            </a:r>
          </a:p>
          <a:p>
            <a:pPr eaLnBrk="1" hangingPunct="1"/>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28625" y="571500"/>
            <a:ext cx="8229600" cy="866775"/>
          </a:xfrm>
        </p:spPr>
        <p:txBody>
          <a:bodyPr/>
          <a:lstStyle/>
          <a:p>
            <a:pPr algn="ctr" eaLnBrk="1" hangingPunct="1"/>
            <a:r>
              <a:rPr lang="en-IN" sz="3200" b="1" dirty="0" smtClean="0">
                <a:solidFill>
                  <a:srgbClr val="C00000"/>
                </a:solidFill>
              </a:rPr>
              <a:t>STYLES DECIDE THE MANNER</a:t>
            </a:r>
            <a:endParaRPr lang="en-IN" sz="3200" b="1" dirty="0">
              <a:solidFill>
                <a:srgbClr val="C00000"/>
              </a:solidFill>
            </a:endParaRPr>
          </a:p>
        </p:txBody>
      </p:sp>
      <p:sp>
        <p:nvSpPr>
          <p:cNvPr id="7171" name="Content Placeholder 2"/>
          <p:cNvSpPr>
            <a:spLocks noGrp="1"/>
          </p:cNvSpPr>
          <p:nvPr>
            <p:ph idx="1"/>
          </p:nvPr>
        </p:nvSpPr>
        <p:spPr>
          <a:xfrm>
            <a:off x="571500" y="1500188"/>
            <a:ext cx="8229600" cy="5072062"/>
          </a:xfrm>
        </p:spPr>
        <p:txBody>
          <a:bodyPr>
            <a:normAutofit lnSpcReduction="10000"/>
          </a:bodyPr>
          <a:lstStyle/>
          <a:p>
            <a:pPr eaLnBrk="1" hangingPunct="1"/>
            <a:r>
              <a:rPr lang="en-IN" sz="3200">
                <a:latin typeface="Times New Roman" pitchFamily="18" charset="0"/>
                <a:cs typeface="Times New Roman" pitchFamily="18" charset="0"/>
              </a:rPr>
              <a:t>MLA (MODERN LANGUAGE ASSOCIATION OF AMERICA)STYLE</a:t>
            </a:r>
          </a:p>
          <a:p>
            <a:pPr eaLnBrk="1" hangingPunct="1"/>
            <a:endParaRPr lang="en-IN" sz="3200">
              <a:latin typeface="Times New Roman" pitchFamily="18" charset="0"/>
              <a:cs typeface="Times New Roman" pitchFamily="18" charset="0"/>
            </a:endParaRPr>
          </a:p>
          <a:p>
            <a:pPr eaLnBrk="1" hangingPunct="1"/>
            <a:r>
              <a:rPr lang="en-IN" sz="3200">
                <a:latin typeface="Times New Roman" pitchFamily="18" charset="0"/>
                <a:cs typeface="Times New Roman" pitchFamily="18" charset="0"/>
              </a:rPr>
              <a:t>APA(AMERICAN PSYCHOLOGICAL ASSOCIATION) STYLE</a:t>
            </a:r>
          </a:p>
          <a:p>
            <a:pPr eaLnBrk="1" hangingPunct="1"/>
            <a:endParaRPr lang="en-IN" sz="3200">
              <a:latin typeface="Times New Roman" pitchFamily="18" charset="0"/>
              <a:cs typeface="Times New Roman" pitchFamily="18" charset="0"/>
            </a:endParaRPr>
          </a:p>
          <a:p>
            <a:pPr eaLnBrk="1" hangingPunct="1"/>
            <a:r>
              <a:rPr lang="en-IN" sz="3200">
                <a:latin typeface="Times New Roman" pitchFamily="18" charset="0"/>
                <a:cs typeface="Times New Roman" pitchFamily="18" charset="0"/>
              </a:rPr>
              <a:t>HARVARD REFERENCING STYLE</a:t>
            </a:r>
          </a:p>
          <a:p>
            <a:pPr eaLnBrk="1" hangingPunct="1">
              <a:buFont typeface="Wingdings 2" pitchFamily="18" charset="2"/>
              <a:buNone/>
            </a:pPr>
            <a:endParaRPr lang="en-IN" sz="3200">
              <a:latin typeface="Times New Roman" pitchFamily="18" charset="0"/>
              <a:cs typeface="Times New Roman" pitchFamily="18" charset="0"/>
            </a:endParaRPr>
          </a:p>
          <a:p>
            <a:pPr eaLnBrk="1" hangingPunct="1"/>
            <a:r>
              <a:rPr lang="en-IN" sz="3200">
                <a:latin typeface="Times New Roman" pitchFamily="18" charset="0"/>
                <a:cs typeface="Times New Roman" pitchFamily="18" charset="0"/>
              </a:rPr>
              <a:t>CHICAGO STYLE</a:t>
            </a:r>
          </a:p>
          <a:p>
            <a:pPr eaLnBrk="1" hangingPunct="1"/>
            <a:endParaRPr lang="en-IN" sz="2400"/>
          </a:p>
          <a:p>
            <a:pPr eaLnBrk="1" hangingPunct="1"/>
            <a:endParaRPr lang="en-IN" sz="2400"/>
          </a:p>
          <a:p>
            <a:pPr eaLnBrk="1" hangingPunct="1"/>
            <a:endParaRPr lang="en-IN" sz="2400"/>
          </a:p>
          <a:p>
            <a:pPr eaLnBrk="1" hangingPunct="1"/>
            <a:endParaRPr lang="en-IN" sz="2400"/>
          </a:p>
          <a:p>
            <a:pPr eaLnBrk="1" hangingPunct="1"/>
            <a:endParaRPr lang="en-IN" sz="2400"/>
          </a:p>
          <a:p>
            <a:pPr eaLnBrk="1" hangingPunct="1"/>
            <a:endParaRPr lang="en-IN" sz="240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1214422"/>
            <a:ext cx="6715172" cy="2571768"/>
          </a:xfrm>
        </p:spPr>
        <p:txBody>
          <a:bodyPr/>
          <a:lstStyle/>
          <a:p>
            <a:pPr algn="ctr" eaLnBrk="1" fontAlgn="auto" hangingPunct="1">
              <a:spcAft>
                <a:spcPts val="0"/>
              </a:spcAft>
              <a:defRPr/>
            </a:pPr>
            <a:r>
              <a:rPr lang="en-US" sz="8800" b="1" dirty="0">
                <a:solidFill>
                  <a:srgbClr val="FF0000"/>
                </a:solidFill>
              </a:rPr>
              <a:t>THANK YOU</a:t>
            </a:r>
            <a:endParaRPr lang="en-IN" sz="8800" b="1"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00063" y="357188"/>
            <a:ext cx="8229600" cy="1143000"/>
          </a:xfrm>
        </p:spPr>
        <p:txBody>
          <a:bodyPr/>
          <a:lstStyle/>
          <a:p>
            <a:pPr algn="ctr" eaLnBrk="1" hangingPunct="1"/>
            <a:r>
              <a:rPr lang="en-IN" sz="3600" b="1">
                <a:solidFill>
                  <a:srgbClr val="FF0000"/>
                </a:solidFill>
              </a:rPr>
              <a:t> MLA STYLE</a:t>
            </a:r>
            <a:r>
              <a:rPr lang="en-IN" sz="4000" b="1">
                <a:solidFill>
                  <a:srgbClr val="FF0000"/>
                </a:solidFill>
              </a:rPr>
              <a:t> </a:t>
            </a:r>
          </a:p>
        </p:txBody>
      </p:sp>
      <p:sp>
        <p:nvSpPr>
          <p:cNvPr id="3" name="Content Placeholder 2"/>
          <p:cNvSpPr>
            <a:spLocks noGrp="1"/>
          </p:cNvSpPr>
          <p:nvPr>
            <p:ph idx="1"/>
          </p:nvPr>
        </p:nvSpPr>
        <p:spPr>
          <a:xfrm>
            <a:off x="714375" y="1571625"/>
            <a:ext cx="8229600" cy="4857750"/>
          </a:xfrm>
        </p:spPr>
        <p:txBody>
          <a:bodyPr>
            <a:noAutofit/>
          </a:bodyPr>
          <a:lstStyle/>
          <a:p>
            <a:pPr marL="274320" indent="-274320" eaLnBrk="1" fontAlgn="auto" hangingPunct="1">
              <a:spcAft>
                <a:spcPts val="0"/>
              </a:spcAft>
              <a:buClr>
                <a:schemeClr val="accent3"/>
              </a:buClr>
              <a:buFont typeface="Wingdings" pitchFamily="2" charset="2"/>
              <a:buChar char="§"/>
              <a:defRPr/>
            </a:pPr>
            <a:r>
              <a:rPr lang="en-IN" sz="2400" dirty="0">
                <a:latin typeface="+mj-lt"/>
              </a:rPr>
              <a:t> </a:t>
            </a:r>
            <a:r>
              <a:rPr lang="en-IN" sz="3600" dirty="0">
                <a:latin typeface="Times New Roman" pitchFamily="18" charset="0"/>
                <a:cs typeface="Times New Roman" pitchFamily="18" charset="0"/>
              </a:rPr>
              <a:t>Founded in 1883 in New York</a:t>
            </a:r>
          </a:p>
          <a:p>
            <a:pPr marL="274320" indent="-274320" eaLnBrk="1" fontAlgn="auto" hangingPunct="1">
              <a:spcAft>
                <a:spcPts val="0"/>
              </a:spcAft>
              <a:buClr>
                <a:schemeClr val="accent3"/>
              </a:buClr>
              <a:buFont typeface="Wingdings" pitchFamily="2" charset="2"/>
              <a:buChar char="§"/>
              <a:defRPr/>
            </a:pPr>
            <a:r>
              <a:rPr lang="en-IN" sz="3600" dirty="0">
                <a:latin typeface="Times New Roman" pitchFamily="18" charset="0"/>
                <a:cs typeface="Times New Roman" pitchFamily="18" charset="0"/>
              </a:rPr>
              <a:t>  Simple</a:t>
            </a:r>
          </a:p>
          <a:p>
            <a:pPr marL="274320" indent="-274320" eaLnBrk="1" fontAlgn="auto" hangingPunct="1">
              <a:spcAft>
                <a:spcPts val="0"/>
              </a:spcAft>
              <a:buClr>
                <a:schemeClr val="accent3"/>
              </a:buClr>
              <a:buFont typeface="Wingdings" pitchFamily="2" charset="2"/>
              <a:buChar char="§"/>
              <a:defRPr/>
            </a:pPr>
            <a:r>
              <a:rPr lang="en-IN" sz="3600" dirty="0">
                <a:latin typeface="Times New Roman" pitchFamily="18" charset="0"/>
                <a:cs typeface="Times New Roman" pitchFamily="18" charset="0"/>
              </a:rPr>
              <a:t> Used in the field of language and literature</a:t>
            </a:r>
          </a:p>
          <a:p>
            <a:pPr marL="274320" indent="-274320" eaLnBrk="1" fontAlgn="auto" hangingPunct="1">
              <a:spcAft>
                <a:spcPts val="0"/>
              </a:spcAft>
              <a:buClr>
                <a:schemeClr val="accent3"/>
              </a:buClr>
              <a:buFont typeface="Wingdings" pitchFamily="2" charset="2"/>
              <a:buChar char="§"/>
              <a:defRPr/>
            </a:pPr>
            <a:r>
              <a:rPr lang="en-IN" sz="3600" dirty="0">
                <a:latin typeface="Times New Roman" pitchFamily="18" charset="0"/>
                <a:cs typeface="Times New Roman" pitchFamily="18" charset="0"/>
              </a:rPr>
              <a:t>MLA style sheet– 1951</a:t>
            </a:r>
          </a:p>
          <a:p>
            <a:pPr marL="274320" indent="-274320" eaLnBrk="1" fontAlgn="auto" hangingPunct="1">
              <a:spcAft>
                <a:spcPts val="0"/>
              </a:spcAft>
              <a:buClr>
                <a:schemeClr val="accent3"/>
              </a:buClr>
              <a:buFont typeface="Wingdings" pitchFamily="2" charset="2"/>
              <a:buChar char="§"/>
              <a:defRPr/>
            </a:pPr>
            <a:r>
              <a:rPr lang="en-IN" sz="3600" dirty="0">
                <a:latin typeface="Times New Roman" pitchFamily="18" charset="0"/>
                <a:cs typeface="Times New Roman" pitchFamily="18" charset="0"/>
              </a:rPr>
              <a:t> Editions  in 1977,1984,1988,1995,1999, 2003 </a:t>
            </a:r>
            <a:r>
              <a:rPr lang="en-IN" sz="3600" dirty="0" smtClean="0">
                <a:latin typeface="Times New Roman" pitchFamily="18" charset="0"/>
                <a:cs typeface="Times New Roman" pitchFamily="18" charset="0"/>
              </a:rPr>
              <a:t>,2009  and 2016</a:t>
            </a:r>
            <a:endParaRPr lang="en-IN" sz="36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500063" y="714375"/>
            <a:ext cx="8229600" cy="5715000"/>
          </a:xfrm>
        </p:spPr>
        <p:txBody>
          <a:bodyPr>
            <a:normAutofit lnSpcReduction="10000"/>
          </a:bodyPr>
          <a:lstStyle/>
          <a:p>
            <a:r>
              <a:rPr lang="en-US" sz="3200" dirty="0" smtClean="0"/>
              <a:t>Latest </a:t>
            </a:r>
            <a:r>
              <a:rPr lang="en-US" sz="3200" dirty="0"/>
              <a:t>edition’s features</a:t>
            </a:r>
          </a:p>
          <a:p>
            <a:r>
              <a:rPr lang="en-US" sz="3200" dirty="0" smtClean="0"/>
              <a:t>Flexible</a:t>
            </a:r>
          </a:p>
          <a:p>
            <a:endParaRPr lang="en-US" sz="3200" dirty="0"/>
          </a:p>
          <a:p>
            <a:pPr>
              <a:buFont typeface="Wingdings" pitchFamily="2" charset="2"/>
              <a:buChar char="Ø"/>
            </a:pPr>
            <a:endParaRPr lang="en-US" sz="3200" dirty="0" smtClean="0"/>
          </a:p>
          <a:p>
            <a:pPr>
              <a:buFont typeface="Wingdings" pitchFamily="2" charset="2"/>
              <a:buChar char="Ø"/>
            </a:pPr>
            <a:endParaRPr lang="en-US" sz="3200" dirty="0" smtClean="0"/>
          </a:p>
          <a:p>
            <a:pPr>
              <a:buFont typeface="Wingdings" pitchFamily="2" charset="2"/>
              <a:buChar char="Ø"/>
            </a:pPr>
            <a:endParaRPr lang="en-US" sz="3200" dirty="0" smtClean="0"/>
          </a:p>
          <a:p>
            <a:pPr>
              <a:buFont typeface="Wingdings" pitchFamily="2" charset="2"/>
              <a:buChar char="Ø"/>
            </a:pPr>
            <a:endParaRPr lang="en-US" sz="3200" dirty="0" smtClean="0"/>
          </a:p>
          <a:p>
            <a:pPr>
              <a:buFont typeface="Wingdings" pitchFamily="2" charset="2"/>
              <a:buChar char="Ø"/>
            </a:pPr>
            <a:endParaRPr lang="en-US" sz="3200" dirty="0" smtClean="0"/>
          </a:p>
          <a:p>
            <a:pPr>
              <a:buFont typeface="Wingdings" pitchFamily="2" charset="2"/>
              <a:buChar char="Ø"/>
            </a:pPr>
            <a:endParaRPr lang="en-US" sz="3200" dirty="0" smtClean="0"/>
          </a:p>
          <a:p>
            <a:pPr>
              <a:buFont typeface="Wingdings" pitchFamily="2" charset="2"/>
              <a:buChar char="Ø"/>
            </a:pPr>
            <a:r>
              <a:rPr lang="en-US" sz="3200" dirty="0" smtClean="0"/>
              <a:t>Missing </a:t>
            </a:r>
            <a:r>
              <a:rPr lang="en-US" sz="3200" dirty="0"/>
              <a:t>info- </a:t>
            </a:r>
            <a:r>
              <a:rPr lang="en-US" sz="3200" dirty="0" err="1"/>
              <a:t>N.p</a:t>
            </a:r>
            <a:r>
              <a:rPr lang="en-US" sz="3200" dirty="0"/>
              <a:t>. , N. </a:t>
            </a:r>
            <a:r>
              <a:rPr lang="en-US" sz="3200" dirty="0" err="1"/>
              <a:t>pag</a:t>
            </a:r>
            <a:r>
              <a:rPr lang="en-US" sz="3200" dirty="0"/>
              <a:t>. , &amp; </a:t>
            </a:r>
            <a:r>
              <a:rPr lang="en-US" sz="3200" dirty="0" err="1"/>
              <a:t>n.d</a:t>
            </a:r>
            <a:r>
              <a:rPr lang="en-US" sz="3200" dirty="0"/>
              <a:t>.</a:t>
            </a:r>
          </a:p>
        </p:txBody>
      </p:sp>
      <p:pic>
        <p:nvPicPr>
          <p:cNvPr id="3" name="Picture 2" descr="red_mla_box.png"/>
          <p:cNvPicPr>
            <a:picLocks noChangeAspect="1"/>
          </p:cNvPicPr>
          <p:nvPr/>
        </p:nvPicPr>
        <p:blipFill>
          <a:blip r:embed="rId3"/>
          <a:stretch>
            <a:fillRect/>
          </a:stretch>
        </p:blipFill>
        <p:spPr>
          <a:xfrm>
            <a:off x="914400" y="1905000"/>
            <a:ext cx="7924800" cy="387159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00034" y="2571744"/>
            <a:ext cx="8305800" cy="1143000"/>
          </a:xfrm>
        </p:spPr>
        <p:txBody>
          <a:bodyPr>
            <a:normAutofit fontScale="90000"/>
          </a:bodyPr>
          <a:lstStyle/>
          <a:p>
            <a:pPr>
              <a:defRPr/>
            </a:pPr>
            <a:r>
              <a:rPr lang="en-IN" sz="5400" dirty="0">
                <a:solidFill>
                  <a:srgbClr val="C00000"/>
                </a:solidFill>
                <a:latin typeface="Times New Roman" pitchFamily="18" charset="0"/>
                <a:cs typeface="Times New Roman" pitchFamily="18" charset="0"/>
              </a:rPr>
              <a:t>TITLES OF QUOTED WORKS</a:t>
            </a:r>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1892</TotalTime>
  <Words>1858</Words>
  <Application>Microsoft Office PowerPoint</Application>
  <PresentationFormat>On-screen Show (4:3)</PresentationFormat>
  <Paragraphs>348</Paragraphs>
  <Slides>60</Slides>
  <Notes>42</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Wisp</vt:lpstr>
      <vt:lpstr>DOCUMENTATION  </vt:lpstr>
      <vt:lpstr>What is Documentation?</vt:lpstr>
      <vt:lpstr>8th Edition</vt:lpstr>
      <vt:lpstr>                           </vt:lpstr>
      <vt:lpstr> The question of why? </vt:lpstr>
      <vt:lpstr>STYLES DECIDE THE MANNER</vt:lpstr>
      <vt:lpstr> MLA STYLE </vt:lpstr>
      <vt:lpstr>Slide 8</vt:lpstr>
      <vt:lpstr>TITLES OF QUOTED WORKS</vt:lpstr>
      <vt:lpstr>Slide 10</vt:lpstr>
      <vt:lpstr>Slide 11</vt:lpstr>
      <vt:lpstr>QUOTATIONS</vt:lpstr>
      <vt:lpstr>            </vt:lpstr>
      <vt:lpstr>QUOTATIONS</vt:lpstr>
      <vt:lpstr>More than four lines</vt:lpstr>
      <vt:lpstr>ELLIPSIS </vt:lpstr>
      <vt:lpstr> FOUR PERIODS ELLIPSIS </vt:lpstr>
      <vt:lpstr>Example</vt:lpstr>
      <vt:lpstr> Ellipsis in square brackets</vt:lpstr>
      <vt:lpstr>PARENTHETICAL DOCUMENTATION</vt:lpstr>
      <vt:lpstr>Work by single author</vt:lpstr>
      <vt:lpstr>Work by single author</vt:lpstr>
      <vt:lpstr>   Authors with  same last names, give initial:  </vt:lpstr>
      <vt:lpstr>Work by more than one author</vt:lpstr>
      <vt:lpstr>Corporate author : full or shortened title </vt:lpstr>
      <vt:lpstr>Classic works with multiple editions</vt:lpstr>
      <vt:lpstr>Multivolume works</vt:lpstr>
      <vt:lpstr>Multiple citations in a single parenthesis</vt:lpstr>
      <vt:lpstr>Interviews, Editorials, Articles</vt:lpstr>
      <vt:lpstr>REFERENCE</vt:lpstr>
      <vt:lpstr>Slide 31</vt:lpstr>
      <vt:lpstr>Works Cited Page: Books</vt:lpstr>
      <vt:lpstr>Single Author</vt:lpstr>
      <vt:lpstr> MORE THAN ONE AUTHOR</vt:lpstr>
      <vt:lpstr>MORE THAN THREE AUTHORS</vt:lpstr>
      <vt:lpstr>TWO OR MORE WORKS BY THE SAME AUTHOR/S</vt:lpstr>
      <vt:lpstr>SAMPLE</vt:lpstr>
      <vt:lpstr> Corporate author</vt:lpstr>
      <vt:lpstr>Subsequent edition</vt:lpstr>
      <vt:lpstr>ANTHOLOGY/COMPILED/EDITED WORK</vt:lpstr>
      <vt:lpstr>Slide 41</vt:lpstr>
      <vt:lpstr>A WORK IN AN ANTHOLOGY</vt:lpstr>
      <vt:lpstr>ARTICLE IN A REFERNCE BOOK</vt:lpstr>
      <vt:lpstr>Introduction/ Preface/ Foreword</vt:lpstr>
      <vt:lpstr>ARTICLE IN A JOURNAL</vt:lpstr>
      <vt:lpstr>Sample</vt:lpstr>
      <vt:lpstr>                 Article in a Magazine</vt:lpstr>
      <vt:lpstr> Review</vt:lpstr>
      <vt:lpstr>An Interview </vt:lpstr>
      <vt:lpstr>Film  </vt:lpstr>
      <vt:lpstr>Web</vt:lpstr>
      <vt:lpstr>Slide 52</vt:lpstr>
      <vt:lpstr>Wiki </vt:lpstr>
      <vt:lpstr>E mail</vt:lpstr>
      <vt:lpstr>Television Series </vt:lpstr>
      <vt:lpstr>Change to MLA 8th Edition</vt:lpstr>
      <vt:lpstr>Change to 8th Edition</vt:lpstr>
      <vt:lpstr>Cite as per MLA 8th Edition</vt:lpstr>
      <vt:lpstr>Pick the correct one.</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POLITICS OF NATIONALISM AND COMMUNALISM: AN ANALYSIS THROUGH SELECT FICTIONAL WORKS.</dc:title>
  <dc:creator>samsung</dc:creator>
  <cp:lastModifiedBy>user</cp:lastModifiedBy>
  <cp:revision>208</cp:revision>
  <dcterms:created xsi:type="dcterms:W3CDTF">2011-02-11T04:08:41Z</dcterms:created>
  <dcterms:modified xsi:type="dcterms:W3CDTF">2019-04-06T08:29:27Z</dcterms:modified>
</cp:coreProperties>
</file>